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7612" autoAdjust="0"/>
  </p:normalViewPr>
  <p:slideViewPr>
    <p:cSldViewPr snapToGrid="0">
      <p:cViewPr varScale="1">
        <p:scale>
          <a:sx n="59" d="100"/>
          <a:sy n="59" d="100"/>
        </p:scale>
        <p:origin x="634" y="8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dirty="0" smtClean="0">
              <a:latin typeface="+mj-lt"/>
            </a:rPr>
            <a:t>Blobs</a:t>
          </a:r>
          <a:endParaRPr lang="en-US"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DB546BCF-1362-4A4F-929E-4AEDE42A9DA0}">
      <dgm:prSet/>
      <dgm:spPr/>
      <dgm:t>
        <a:bodyPr/>
        <a:lstStyle/>
        <a:p>
          <a:pPr rtl="0"/>
          <a:r>
            <a:rPr lang="en-US" dirty="0" err="1" smtClean="0">
              <a:latin typeface="+mj-lt"/>
            </a:rPr>
            <a:t>StorSimple</a:t>
          </a:r>
          <a:endParaRPr lang="en-US" dirty="0">
            <a:latin typeface="+mj-lt"/>
          </a:endParaRPr>
        </a:p>
      </dgm:t>
    </dgm:pt>
    <dgm:pt modelId="{D1B776D1-5204-4198-B719-950ABDCDF8DD}" type="parTrans" cxnId="{2D456736-8275-4E97-BA87-2CBFACB8FF7B}">
      <dgm:prSet/>
      <dgm:spPr/>
      <dgm:t>
        <a:bodyPr/>
        <a:lstStyle/>
        <a:p>
          <a:endParaRPr lang="sv-SE"/>
        </a:p>
      </dgm:t>
    </dgm:pt>
    <dgm:pt modelId="{C2FEA942-5227-43E3-A4F9-C754AC1B3569}" type="sibTrans" cxnId="{2D456736-8275-4E97-BA87-2CBFACB8FF7B}">
      <dgm:prSet/>
      <dgm:spPr/>
      <dgm:t>
        <a:bodyPr/>
        <a:lstStyle/>
        <a:p>
          <a:endParaRPr lang="sv-SE"/>
        </a:p>
      </dgm:t>
    </dgm:pt>
    <dgm:pt modelId="{580EFD37-C613-4988-B0E8-5C5EE01E7728}">
      <dgm:prSet/>
      <dgm:spPr/>
      <dgm:t>
        <a:bodyPr/>
        <a:lstStyle/>
        <a:p>
          <a:pPr rtl="0"/>
          <a:r>
            <a:rPr lang="en-US" dirty="0" smtClean="0">
              <a:latin typeface="+mj-lt"/>
            </a:rPr>
            <a:t>Files</a:t>
          </a:r>
          <a:endParaRPr lang="en-US" dirty="0">
            <a:latin typeface="+mj-lt"/>
          </a:endParaRPr>
        </a:p>
      </dgm:t>
    </dgm:pt>
    <dgm:pt modelId="{1E53C8EA-6CB3-40D9-A734-253563C83020}" type="parTrans" cxnId="{105FA87B-71BE-449B-9935-8CFA626CC7DF}">
      <dgm:prSet/>
      <dgm:spPr/>
      <dgm:t>
        <a:bodyPr/>
        <a:lstStyle/>
        <a:p>
          <a:endParaRPr lang="sv-SE"/>
        </a:p>
      </dgm:t>
    </dgm:pt>
    <dgm:pt modelId="{7AE1ED33-5BDF-4D1B-BB6D-176C9253D8D8}" type="sibTrans" cxnId="{105FA87B-71BE-449B-9935-8CFA626CC7DF}">
      <dgm:prSet/>
      <dgm:spPr/>
      <dgm:t>
        <a:bodyPr/>
        <a:lstStyle/>
        <a:p>
          <a:endParaRPr lang="sv-SE"/>
        </a:p>
      </dgm:t>
    </dgm:pt>
    <dgm:pt modelId="{B0CA9EE9-6316-49F2-8575-5F9A5455E0B6}">
      <dgm:prSet/>
      <dgm:spPr/>
      <dgm:t>
        <a:bodyPr/>
        <a:lstStyle/>
        <a:p>
          <a:pPr rtl="0"/>
          <a:r>
            <a:rPr lang="sv-SE" dirty="0" err="1" smtClean="0">
              <a:latin typeface="+mj-lt"/>
            </a:rPr>
            <a:t>Tables</a:t>
          </a:r>
          <a:endParaRPr lang="en-US" dirty="0">
            <a:latin typeface="+mj-lt"/>
          </a:endParaRPr>
        </a:p>
      </dgm:t>
    </dgm:pt>
    <dgm:pt modelId="{F41CC963-4042-42B0-9A2E-80370354ED5C}" type="parTrans" cxnId="{4F7318C2-A8B3-4958-8672-958DDB46B0DC}">
      <dgm:prSet/>
      <dgm:spPr/>
      <dgm:t>
        <a:bodyPr/>
        <a:lstStyle/>
        <a:p>
          <a:endParaRPr lang="en-US"/>
        </a:p>
      </dgm:t>
    </dgm:pt>
    <dgm:pt modelId="{99D6F52E-AED9-4D67-8FF4-AD6AA441598A}" type="sibTrans" cxnId="{4F7318C2-A8B3-4958-8672-958DDB46B0DC}">
      <dgm:prSet/>
      <dgm:spPr/>
      <dgm:t>
        <a:bodyPr/>
        <a:lstStyle/>
        <a:p>
          <a:endParaRPr lang="en-US"/>
        </a:p>
      </dgm:t>
    </dgm:pt>
    <dgm:pt modelId="{531110E4-6D55-4962-93D0-4E603B05B24B}">
      <dgm:prSet/>
      <dgm:spPr/>
      <dgm:t>
        <a:bodyPr/>
        <a:lstStyle/>
        <a:p>
          <a:pPr rtl="0"/>
          <a:r>
            <a:rPr lang="en-US" smtClean="0">
              <a:latin typeface="+mj-lt"/>
            </a:rPr>
            <a:t>Queues</a:t>
          </a:r>
          <a:endParaRPr lang="en-US" dirty="0">
            <a:latin typeface="+mj-lt"/>
          </a:endParaRPr>
        </a:p>
      </dgm:t>
    </dgm:pt>
    <dgm:pt modelId="{7E8AABE9-DBF2-4736-BF42-2061E839978F}" type="parTrans" cxnId="{A8400A42-8D03-46C7-9D22-47E7630C908A}">
      <dgm:prSet/>
      <dgm:spPr/>
      <dgm:t>
        <a:bodyPr/>
        <a:lstStyle/>
        <a:p>
          <a:endParaRPr lang="en-US"/>
        </a:p>
      </dgm:t>
    </dgm:pt>
    <dgm:pt modelId="{CEC54D13-4755-4244-A066-2AD999D9A241}" type="sibTrans" cxnId="{A8400A42-8D03-46C7-9D22-47E7630C908A}">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5">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E0980EF2-B319-4BA5-B75F-359B4A7D053B}" type="pres">
      <dgm:prSet presAssocID="{580EFD37-C613-4988-B0E8-5C5EE01E7728}" presName="node" presStyleLbl="node1" presStyleIdx="1" presStyleCnt="5">
        <dgm:presLayoutVars>
          <dgm:bulletEnabled val="1"/>
        </dgm:presLayoutVars>
      </dgm:prSet>
      <dgm:spPr/>
      <dgm:t>
        <a:bodyPr/>
        <a:lstStyle/>
        <a:p>
          <a:endParaRPr lang="sv-SE"/>
        </a:p>
      </dgm:t>
    </dgm:pt>
    <dgm:pt modelId="{C7A769F2-CA1B-4FA4-BEAF-44CE4DDF200C}" type="pres">
      <dgm:prSet presAssocID="{7AE1ED33-5BDF-4D1B-BB6D-176C9253D8D8}" presName="sibTrans" presStyleCnt="0"/>
      <dgm:spPr/>
    </dgm:pt>
    <dgm:pt modelId="{2F601865-3E58-4139-BFA9-1AF94B35BE81}" type="pres">
      <dgm:prSet presAssocID="{531110E4-6D55-4962-93D0-4E603B05B24B}" presName="node" presStyleLbl="node1" presStyleIdx="2" presStyleCnt="5">
        <dgm:presLayoutVars>
          <dgm:bulletEnabled val="1"/>
        </dgm:presLayoutVars>
      </dgm:prSet>
      <dgm:spPr/>
      <dgm:t>
        <a:bodyPr/>
        <a:lstStyle/>
        <a:p>
          <a:endParaRPr lang="en-US"/>
        </a:p>
      </dgm:t>
    </dgm:pt>
    <dgm:pt modelId="{ED8DD377-82C0-423A-B9C7-ADE99AB22F3F}" type="pres">
      <dgm:prSet presAssocID="{CEC54D13-4755-4244-A066-2AD999D9A241}" presName="sibTrans" presStyleCnt="0"/>
      <dgm:spPr/>
    </dgm:pt>
    <dgm:pt modelId="{66D9549B-2C0B-4DD0-84F1-F631B1D3B518}" type="pres">
      <dgm:prSet presAssocID="{B0CA9EE9-6316-49F2-8575-5F9A5455E0B6}" presName="node" presStyleLbl="node1" presStyleIdx="3" presStyleCnt="5">
        <dgm:presLayoutVars>
          <dgm:bulletEnabled val="1"/>
        </dgm:presLayoutVars>
      </dgm:prSet>
      <dgm:spPr/>
      <dgm:t>
        <a:bodyPr/>
        <a:lstStyle/>
        <a:p>
          <a:endParaRPr lang="en-US"/>
        </a:p>
      </dgm:t>
    </dgm:pt>
    <dgm:pt modelId="{CF8E7A5E-BA66-4CDB-81EA-D786FEF504C8}" type="pres">
      <dgm:prSet presAssocID="{99D6F52E-AED9-4D67-8FF4-AD6AA441598A}" presName="sibTrans" presStyleCnt="0"/>
      <dgm:spPr/>
    </dgm:pt>
    <dgm:pt modelId="{21DCB6CE-4246-4C7F-A1D3-5BECFE73CC9C}" type="pres">
      <dgm:prSet presAssocID="{DB546BCF-1362-4A4F-929E-4AEDE42A9DA0}" presName="node" presStyleLbl="node1" presStyleIdx="4" presStyleCnt="5">
        <dgm:presLayoutVars>
          <dgm:bulletEnabled val="1"/>
        </dgm:presLayoutVars>
      </dgm:prSet>
      <dgm:spPr/>
      <dgm:t>
        <a:bodyPr/>
        <a:lstStyle/>
        <a:p>
          <a:endParaRPr lang="sv-SE"/>
        </a:p>
      </dgm:t>
    </dgm:pt>
  </dgm:ptLst>
  <dgm:cxnLst>
    <dgm:cxn modelId="{0B094770-C1A4-429C-8B31-A82E35811335}" type="presOf" srcId="{74B70E5F-85FA-42B8-A7FE-FD42B697C579}" destId="{AD9EF522-A474-43A3-8895-E1B5C946DAB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15F46EC6-B896-44ED-9D4C-14508292B333}" type="presOf" srcId="{580EFD37-C613-4988-B0E8-5C5EE01E7728}" destId="{E0980EF2-B319-4BA5-B75F-359B4A7D053B}" srcOrd="0" destOrd="0" presId="urn:microsoft.com/office/officeart/2005/8/layout/default"/>
    <dgm:cxn modelId="{4F7318C2-A8B3-4958-8672-958DDB46B0DC}" srcId="{FAB1662F-7421-4F7B-A5C0-57390BFE5777}" destId="{B0CA9EE9-6316-49F2-8575-5F9A5455E0B6}" srcOrd="3" destOrd="0" parTransId="{F41CC963-4042-42B0-9A2E-80370354ED5C}" sibTransId="{99D6F52E-AED9-4D67-8FF4-AD6AA441598A}"/>
    <dgm:cxn modelId="{830D380B-0CFE-45C8-9D66-4D406A4491B9}" type="presOf" srcId="{531110E4-6D55-4962-93D0-4E603B05B24B}" destId="{2F601865-3E58-4139-BFA9-1AF94B35BE81}" srcOrd="0" destOrd="0" presId="urn:microsoft.com/office/officeart/2005/8/layout/default"/>
    <dgm:cxn modelId="{2D456736-8275-4E97-BA87-2CBFACB8FF7B}" srcId="{FAB1662F-7421-4F7B-A5C0-57390BFE5777}" destId="{DB546BCF-1362-4A4F-929E-4AEDE42A9DA0}" srcOrd="4" destOrd="0" parTransId="{D1B776D1-5204-4198-B719-950ABDCDF8DD}" sibTransId="{C2FEA942-5227-43E3-A4F9-C754AC1B3569}"/>
    <dgm:cxn modelId="{F093A2DF-3E69-460E-B171-F27E4E7D50FF}" type="presOf" srcId="{DB546BCF-1362-4A4F-929E-4AEDE42A9DA0}" destId="{21DCB6CE-4246-4C7F-A1D3-5BECFE73CC9C}" srcOrd="0" destOrd="0" presId="urn:microsoft.com/office/officeart/2005/8/layout/default"/>
    <dgm:cxn modelId="{A8400A42-8D03-46C7-9D22-47E7630C908A}" srcId="{FAB1662F-7421-4F7B-A5C0-57390BFE5777}" destId="{531110E4-6D55-4962-93D0-4E603B05B24B}" srcOrd="2" destOrd="0" parTransId="{7E8AABE9-DBF2-4736-BF42-2061E839978F}" sibTransId="{CEC54D13-4755-4244-A066-2AD999D9A241}"/>
    <dgm:cxn modelId="{E7F74684-BD3B-49F2-A323-C967DF9616C4}" type="presOf" srcId="{FAB1662F-7421-4F7B-A5C0-57390BFE5777}" destId="{2AFE754E-A9BE-43F0-99CC-FD0E25860E09}" srcOrd="0" destOrd="0" presId="urn:microsoft.com/office/officeart/2005/8/layout/default"/>
    <dgm:cxn modelId="{105FA87B-71BE-449B-9935-8CFA626CC7DF}" srcId="{FAB1662F-7421-4F7B-A5C0-57390BFE5777}" destId="{580EFD37-C613-4988-B0E8-5C5EE01E7728}" srcOrd="1" destOrd="0" parTransId="{1E53C8EA-6CB3-40D9-A734-253563C83020}" sibTransId="{7AE1ED33-5BDF-4D1B-BB6D-176C9253D8D8}"/>
    <dgm:cxn modelId="{81C75209-A3C1-4656-A512-E6A708C14AF7}" type="presOf" srcId="{B0CA9EE9-6316-49F2-8575-5F9A5455E0B6}" destId="{66D9549B-2C0B-4DD0-84F1-F631B1D3B518}" srcOrd="0" destOrd="0" presId="urn:microsoft.com/office/officeart/2005/8/layout/default"/>
    <dgm:cxn modelId="{1895618E-5C12-40ED-9F2E-6346EE45712E}" type="presParOf" srcId="{2AFE754E-A9BE-43F0-99CC-FD0E25860E09}" destId="{AD9EF522-A474-43A3-8895-E1B5C946DABC}" srcOrd="0" destOrd="0" presId="urn:microsoft.com/office/officeart/2005/8/layout/default"/>
    <dgm:cxn modelId="{CD3A7BBF-EB6A-444C-B884-A64D14652E96}" type="presParOf" srcId="{2AFE754E-A9BE-43F0-99CC-FD0E25860E09}" destId="{0337DDA8-12A4-4D35-A6BA-A52F916C71F9}" srcOrd="1" destOrd="0" presId="urn:microsoft.com/office/officeart/2005/8/layout/default"/>
    <dgm:cxn modelId="{091D4159-275B-4C4B-AF30-65565AEF882F}" type="presParOf" srcId="{2AFE754E-A9BE-43F0-99CC-FD0E25860E09}" destId="{E0980EF2-B319-4BA5-B75F-359B4A7D053B}" srcOrd="2" destOrd="0" presId="urn:microsoft.com/office/officeart/2005/8/layout/default"/>
    <dgm:cxn modelId="{F0260D80-6ECD-458C-ADEC-FB6CC155BAD5}" type="presParOf" srcId="{2AFE754E-A9BE-43F0-99CC-FD0E25860E09}" destId="{C7A769F2-CA1B-4FA4-BEAF-44CE4DDF200C}" srcOrd="3" destOrd="0" presId="urn:microsoft.com/office/officeart/2005/8/layout/default"/>
    <dgm:cxn modelId="{793DBE54-4D49-4B0D-8889-D3DAF013F3D5}" type="presParOf" srcId="{2AFE754E-A9BE-43F0-99CC-FD0E25860E09}" destId="{2F601865-3E58-4139-BFA9-1AF94B35BE81}" srcOrd="4" destOrd="0" presId="urn:microsoft.com/office/officeart/2005/8/layout/default"/>
    <dgm:cxn modelId="{A1F4E6CC-FA1B-48D2-9F35-13A41CCF9F00}" type="presParOf" srcId="{2AFE754E-A9BE-43F0-99CC-FD0E25860E09}" destId="{ED8DD377-82C0-423A-B9C7-ADE99AB22F3F}" srcOrd="5" destOrd="0" presId="urn:microsoft.com/office/officeart/2005/8/layout/default"/>
    <dgm:cxn modelId="{28A19C81-46E2-43B5-9A0D-92195E502120}" type="presParOf" srcId="{2AFE754E-A9BE-43F0-99CC-FD0E25860E09}" destId="{66D9549B-2C0B-4DD0-84F1-F631B1D3B518}" srcOrd="6" destOrd="0" presId="urn:microsoft.com/office/officeart/2005/8/layout/default"/>
    <dgm:cxn modelId="{AF4CF700-FF66-44B7-B8EB-163CF5A51857}" type="presParOf" srcId="{2AFE754E-A9BE-43F0-99CC-FD0E25860E09}" destId="{CF8E7A5E-BA66-4CDB-81EA-D786FEF504C8}" srcOrd="7" destOrd="0" presId="urn:microsoft.com/office/officeart/2005/8/layout/default"/>
    <dgm:cxn modelId="{FB2C0B18-DF44-415A-859B-FDA75E452A64}" type="presParOf" srcId="{2AFE754E-A9BE-43F0-99CC-FD0E25860E09}" destId="{21DCB6CE-4246-4C7F-A1D3-5BECFE73CC9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US" sz="5300" kern="1200" dirty="0" smtClean="0">
              <a:latin typeface="+mj-lt"/>
            </a:rPr>
            <a:t>Blobs</a:t>
          </a:r>
          <a:endParaRPr lang="en-US" sz="5300" kern="1200" dirty="0">
            <a:latin typeface="+mj-lt"/>
          </a:endParaRPr>
        </a:p>
      </dsp:txBody>
      <dsp:txXfrm>
        <a:off x="0" y="218857"/>
        <a:ext cx="3429334" cy="2057600"/>
      </dsp:txXfrm>
    </dsp:sp>
    <dsp:sp modelId="{E0980EF2-B319-4BA5-B75F-359B4A7D053B}">
      <dsp:nvSpPr>
        <dsp:cNvPr id="0" name=""/>
        <dsp:cNvSpPr/>
      </dsp:nvSpPr>
      <dsp:spPr>
        <a:xfrm>
          <a:off x="3772267" y="218857"/>
          <a:ext cx="3429334" cy="205760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US" sz="5300" kern="1200" dirty="0" smtClean="0">
              <a:latin typeface="+mj-lt"/>
            </a:rPr>
            <a:t>Files</a:t>
          </a:r>
          <a:endParaRPr lang="en-US" sz="5300" kern="1200" dirty="0">
            <a:latin typeface="+mj-lt"/>
          </a:endParaRPr>
        </a:p>
      </dsp:txBody>
      <dsp:txXfrm>
        <a:off x="3772267" y="218857"/>
        <a:ext cx="3429334" cy="2057600"/>
      </dsp:txXfrm>
    </dsp:sp>
    <dsp:sp modelId="{2F601865-3E58-4139-BFA9-1AF94B35BE81}">
      <dsp:nvSpPr>
        <dsp:cNvPr id="0" name=""/>
        <dsp:cNvSpPr/>
      </dsp:nvSpPr>
      <dsp:spPr>
        <a:xfrm>
          <a:off x="7544534" y="218857"/>
          <a:ext cx="3429334" cy="205760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US" sz="5300" kern="1200" smtClean="0">
              <a:latin typeface="+mj-lt"/>
            </a:rPr>
            <a:t>Queues</a:t>
          </a:r>
          <a:endParaRPr lang="en-US" sz="5300" kern="1200" dirty="0">
            <a:latin typeface="+mj-lt"/>
          </a:endParaRPr>
        </a:p>
      </dsp:txBody>
      <dsp:txXfrm>
        <a:off x="7544534" y="218857"/>
        <a:ext cx="3429334" cy="2057600"/>
      </dsp:txXfrm>
    </dsp:sp>
    <dsp:sp modelId="{66D9549B-2C0B-4DD0-84F1-F631B1D3B518}">
      <dsp:nvSpPr>
        <dsp:cNvPr id="0" name=""/>
        <dsp:cNvSpPr/>
      </dsp:nvSpPr>
      <dsp:spPr>
        <a:xfrm>
          <a:off x="1886133" y="2619391"/>
          <a:ext cx="3429334" cy="205760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sv-SE" sz="5300" kern="1200" dirty="0" err="1" smtClean="0">
              <a:latin typeface="+mj-lt"/>
            </a:rPr>
            <a:t>Tables</a:t>
          </a:r>
          <a:endParaRPr lang="en-US" sz="5300" kern="1200" dirty="0">
            <a:latin typeface="+mj-lt"/>
          </a:endParaRPr>
        </a:p>
      </dsp:txBody>
      <dsp:txXfrm>
        <a:off x="1886133" y="2619391"/>
        <a:ext cx="3429334" cy="2057600"/>
      </dsp:txXfrm>
    </dsp:sp>
    <dsp:sp modelId="{21DCB6CE-4246-4C7F-A1D3-5BECFE73CC9C}">
      <dsp:nvSpPr>
        <dsp:cNvPr id="0" name=""/>
        <dsp:cNvSpPr/>
      </dsp:nvSpPr>
      <dsp:spPr>
        <a:xfrm>
          <a:off x="5658401" y="2619391"/>
          <a:ext cx="3429334" cy="2057600"/>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US" sz="5300" kern="1200" dirty="0" err="1" smtClean="0">
              <a:latin typeface="+mj-lt"/>
            </a:rPr>
            <a:t>StorSimple</a:t>
          </a:r>
          <a:endParaRPr lang="en-US" sz="5300" kern="1200" dirty="0">
            <a:latin typeface="+mj-lt"/>
          </a:endParaRPr>
        </a:p>
      </dsp:txBody>
      <dsp:txXfrm>
        <a:off x="5658401"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Files</a:t>
            </a:r>
            <a:r>
              <a:rPr lang="sv-SE" dirty="0" smtClean="0"/>
              <a:t> Extra </a:t>
            </a:r>
            <a:r>
              <a:rPr lang="sv-SE"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146749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6547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53315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1215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Flexible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 table can contain entities of any shape</a:t>
            </a:r>
          </a:p>
          <a:p>
            <a:pPr marL="384431" lvl="1" indent="-171450">
              <a:buFont typeface="Arial" pitchFamily="34" charset="0"/>
              <a:buChar char="•"/>
            </a:pPr>
            <a:r>
              <a:rPr lang="en-NZ" dirty="0" smtClean="0"/>
              <a:t>There</a:t>
            </a:r>
            <a:r>
              <a:rPr lang="en-NZ" baseline="0" dirty="0" smtClean="0"/>
              <a:t> is no fixed schema</a:t>
            </a:r>
          </a:p>
          <a:p>
            <a:pPr marL="384431" lvl="1" indent="-171450">
              <a:buFont typeface="Arial" pitchFamily="34" charset="0"/>
              <a:buChar char="•"/>
            </a:pPr>
            <a:r>
              <a:rPr lang="en-NZ" baseline="0" dirty="0" smtClean="0"/>
              <a:t>There is no schema checking</a:t>
            </a:r>
          </a:p>
          <a:p>
            <a:pPr marL="171450" lvl="0" indent="-171450">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1450" lvl="0" indent="-171450">
              <a:buFont typeface="Arial" pitchFamily="34" charset="0"/>
              <a:buChar char="•"/>
            </a:pPr>
            <a:r>
              <a:rPr lang="en-NZ" baseline="0" dirty="0" smtClean="0"/>
              <a:t>Not that we can add additional columns</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t>15</a:t>
            </a:fld>
            <a:endParaRPr lang="en-US" dirty="0"/>
          </a:p>
        </p:txBody>
      </p:sp>
    </p:spTree>
    <p:extLst>
      <p:ext uri="{BB962C8B-B14F-4D97-AF65-F5344CB8AC3E}">
        <p14:creationId xmlns:p14="http://schemas.microsoft.com/office/powerpoint/2010/main" val="3940401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Basic Query Syntax</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Querying is per the ADO.NET</a:t>
            </a:r>
            <a:r>
              <a:rPr lang="en-NZ" baseline="0" dirty="0" smtClean="0"/>
              <a:t> Data Services spec</a:t>
            </a:r>
            <a:br>
              <a:rPr lang="en-NZ" baseline="0" dirty="0" smtClean="0"/>
            </a:br>
            <a:r>
              <a:rPr lang="en-NZ" baseline="0" dirty="0" smtClean="0"/>
              <a:t>http://msdn.microsoft.com/en-us/library/cc668784.aspx</a:t>
            </a:r>
          </a:p>
          <a:p>
            <a:pPr marL="171450" indent="-171450">
              <a:buFont typeface="Arial" pitchFamily="34" charset="0"/>
              <a:buChar char="•"/>
            </a:pPr>
            <a:r>
              <a:rPr lang="en-NZ" baseline="0" dirty="0" smtClean="0"/>
              <a:t>Should endeavour to always include the Partition key to limit scope of query- partitions always served by a single storage node</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t>16</a:t>
            </a:fld>
            <a:endParaRPr lang="en-US" dirty="0"/>
          </a:p>
        </p:txBody>
      </p:sp>
    </p:spTree>
    <p:extLst>
      <p:ext uri="{BB962C8B-B14F-4D97-AF65-F5344CB8AC3E}">
        <p14:creationId xmlns:p14="http://schemas.microsoft.com/office/powerpoint/2010/main" val="1019883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Partition Ranges</a:t>
            </a:r>
          </a:p>
          <a:p>
            <a:endParaRPr lang="en-US" dirty="0" smtClean="0"/>
          </a:p>
          <a:p>
            <a:r>
              <a:rPr lang="en-US" b="1" dirty="0" smtClean="0"/>
              <a:t>Speaker Notes</a:t>
            </a:r>
          </a:p>
          <a:p>
            <a:pPr marL="285750" indent="-285750">
              <a:buFont typeface="Arial" pitchFamily="34" charset="0"/>
              <a:buChar char="•"/>
            </a:pPr>
            <a:r>
              <a:rPr lang="en-US" baseline="0" dirty="0" smtClean="0"/>
              <a:t>DON’T use unique </a:t>
            </a:r>
            <a:r>
              <a:rPr lang="en-US" baseline="0" dirty="0" err="1" smtClean="0"/>
              <a:t>PartionKey</a:t>
            </a:r>
            <a:r>
              <a:rPr lang="en-US" baseline="0" dirty="0" smtClean="0"/>
              <a:t> values for your entities – each entity will then belong to its own partition</a:t>
            </a:r>
          </a:p>
          <a:p>
            <a:pPr marL="285750" indent="-285750">
              <a:buFont typeface="Arial" pitchFamily="34" charset="0"/>
              <a:buChar char="•"/>
            </a:pPr>
            <a:r>
              <a:rPr lang="en-US" dirty="0" smtClean="0"/>
              <a:t>Range partitions group entities that have sequentially, unique PartitionKey values to improve the performance of range queries. </a:t>
            </a:r>
          </a:p>
          <a:p>
            <a:pPr marL="285750" indent="-285750">
              <a:buFont typeface="Arial" pitchFamily="34" charset="0"/>
              <a:buChar char="•"/>
            </a:pPr>
            <a:r>
              <a:rPr lang="en-US" dirty="0" smtClean="0"/>
              <a:t>Without range partitions, a range query will need to cross partition boundaries or server boundaries, which can decrease the performance of the query. </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508C3800-5C46-4493-B456-B5C0A0B190CA}" type="slidenum">
              <a:rPr lang="en-US" smtClean="0"/>
              <a:pPr/>
              <a:t>17</a:t>
            </a:fld>
            <a:endParaRPr lang="en-US" dirty="0"/>
          </a:p>
        </p:txBody>
      </p:sp>
    </p:spTree>
    <p:extLst>
      <p:ext uri="{BB962C8B-B14F-4D97-AF65-F5344CB8AC3E}">
        <p14:creationId xmlns:p14="http://schemas.microsoft.com/office/powerpoint/2010/main" val="3486103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4/27/2015 9:38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91398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4/27/2015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44755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857524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myaccount.blob.core.windows.net/mycontainer/myblob"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emf"/><Relationship Id="rId5" Type="http://schemas.openxmlformats.org/officeDocument/2006/relationships/hyperlink" Target="http://myaccount.file.core.windows.net/myshare/myfile.txt" TargetMode="External"/><Relationship Id="rId4" Type="http://schemas.openxmlformats.org/officeDocument/2006/relationships/hyperlink" Target="file:///\\myaccount.file.core.windows.net\myshare\myfile.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Agenda</a:t>
            </a:r>
            <a:endParaRPr lang="en-US" dirty="0"/>
          </a:p>
        </p:txBody>
      </p:sp>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8001000" y="1473200"/>
            <a:ext cx="3896360" cy="237744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96477" y="3850640"/>
            <a:ext cx="7589520" cy="237744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3080" y="1473200"/>
            <a:ext cx="3794760" cy="237744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618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038"/>
            <a:ext cx="11652250" cy="3829050"/>
          </a:xfrm>
          <a:prstGeom prst="rect">
            <a:avLst/>
          </a:prstGeom>
        </p:spPr>
        <p:txBody>
          <a:bodyPr>
            <a:normAutofit/>
          </a:bodyPr>
          <a:lstStyle/>
          <a:p>
            <a:pPr>
              <a:buFont typeface="Arial" panose="020B0604020202020204" pitchFamily="34" charset="0"/>
              <a:buChar char="•"/>
            </a:pPr>
            <a:r>
              <a:rPr lang="en-US" dirty="0" smtClean="0"/>
              <a:t>Windows Supported:</a:t>
            </a:r>
          </a:p>
          <a:p>
            <a:pPr lvl="1">
              <a:buFont typeface="Arial" panose="020B0604020202020204" pitchFamily="34" charset="0"/>
              <a:buChar char="•"/>
            </a:pPr>
            <a:r>
              <a:rPr lang="en-US" dirty="0" smtClean="0"/>
              <a:t>Windows Server 2008 R2</a:t>
            </a:r>
          </a:p>
          <a:p>
            <a:pPr lvl="1">
              <a:buFont typeface="Arial" panose="020B0604020202020204" pitchFamily="34" charset="0"/>
              <a:buChar char="•"/>
            </a:pPr>
            <a:r>
              <a:rPr lang="en-US" dirty="0"/>
              <a:t>Windows </a:t>
            </a:r>
            <a:r>
              <a:rPr lang="en-US" dirty="0" smtClean="0"/>
              <a:t>Server 2012</a:t>
            </a:r>
          </a:p>
          <a:p>
            <a:pPr lvl="1">
              <a:buFont typeface="Arial" panose="020B0604020202020204" pitchFamily="34" charset="0"/>
              <a:buChar char="•"/>
            </a:pPr>
            <a:r>
              <a:rPr lang="en-US" dirty="0"/>
              <a:t>Windows Server </a:t>
            </a:r>
            <a:r>
              <a:rPr lang="en-US" dirty="0" smtClean="0"/>
              <a:t>2012 R2</a:t>
            </a:r>
          </a:p>
          <a:p>
            <a:pPr lvl="1">
              <a:buFont typeface="Arial" panose="020B0604020202020204" pitchFamily="34" charset="0"/>
              <a:buChar char="•"/>
            </a:pPr>
            <a:endParaRPr lang="en-US" dirty="0" smtClean="0"/>
          </a:p>
          <a:p>
            <a:pPr>
              <a:buFont typeface="Arial" panose="020B0604020202020204" pitchFamily="34" charset="0"/>
              <a:buChar char="•"/>
            </a:pPr>
            <a:r>
              <a:rPr lang="en-US" dirty="0" smtClean="0"/>
              <a:t>Investigating Linux Support:</a:t>
            </a:r>
          </a:p>
          <a:p>
            <a:pPr lvl="1">
              <a:buFont typeface="Arial" panose="020B0604020202020204" pitchFamily="34" charset="0"/>
              <a:buChar char="•"/>
            </a:pPr>
            <a:r>
              <a:rPr lang="en-US" dirty="0" smtClean="0"/>
              <a:t>Ubuntu 13.10</a:t>
            </a:r>
          </a:p>
          <a:p>
            <a:pPr lvl="1">
              <a:buFont typeface="Arial" panose="020B0604020202020204" pitchFamily="34" charset="0"/>
              <a:buChar char="•"/>
            </a:pPr>
            <a:r>
              <a:rPr lang="en-US" dirty="0" smtClean="0"/>
              <a:t>Ubuntu 14.04 LTS</a:t>
            </a:r>
            <a:endParaRPr lang="en-US" dirty="0"/>
          </a:p>
        </p:txBody>
      </p:sp>
      <p:sp>
        <p:nvSpPr>
          <p:cNvPr id="3" name="Title 2"/>
          <p:cNvSpPr>
            <a:spLocks noGrp="1"/>
          </p:cNvSpPr>
          <p:nvPr>
            <p:ph type="title" idx="4294967295"/>
          </p:nvPr>
        </p:nvSpPr>
        <p:spPr>
          <a:xfrm>
            <a:off x="0" y="0"/>
            <a:ext cx="12201525" cy="812800"/>
          </a:xfrm>
          <a:prstGeom prst="rect">
            <a:avLst/>
          </a:prstGeom>
        </p:spPr>
        <p:txBody>
          <a:bodyPr/>
          <a:lstStyle/>
          <a:p>
            <a:r>
              <a:rPr lang="en-US" dirty="0" smtClean="0"/>
              <a:t>Azure Files – Client OS Support</a:t>
            </a:r>
            <a:endParaRPr lang="en-US" dirty="0"/>
          </a:p>
        </p:txBody>
      </p:sp>
      <p:pic>
        <p:nvPicPr>
          <p:cNvPr id="4" name="Picture 3"/>
          <p:cNvPicPr>
            <a:picLocks noChangeAspect="1"/>
          </p:cNvPicPr>
          <p:nvPr/>
        </p:nvPicPr>
        <p:blipFill>
          <a:blip r:embed="rId2"/>
          <a:stretch>
            <a:fillRect/>
          </a:stretch>
        </p:blipFill>
        <p:spPr>
          <a:xfrm>
            <a:off x="11272965" y="65991"/>
            <a:ext cx="862569" cy="746810"/>
          </a:xfrm>
          <a:prstGeom prst="rect">
            <a:avLst/>
          </a:prstGeom>
        </p:spPr>
      </p:pic>
    </p:spTree>
    <p:extLst>
      <p:ext uri="{BB962C8B-B14F-4D97-AF65-F5344CB8AC3E}">
        <p14:creationId xmlns:p14="http://schemas.microsoft.com/office/powerpoint/2010/main" val="2342614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25513"/>
          </a:xfrm>
          <a:prstGeom prst="rect">
            <a:avLst/>
          </a:prstGeom>
        </p:spPr>
        <p:txBody>
          <a:bodyPr/>
          <a:lstStyle/>
          <a:p>
            <a:r>
              <a:rPr lang="en-US" dirty="0" smtClean="0"/>
              <a:t>Demo: Azure Files – Part 2</a:t>
            </a:r>
            <a:endParaRPr lang="en-US" dirty="0"/>
          </a:p>
        </p:txBody>
      </p:sp>
    </p:spTree>
    <p:extLst>
      <p:ext uri="{BB962C8B-B14F-4D97-AF65-F5344CB8AC3E}">
        <p14:creationId xmlns:p14="http://schemas.microsoft.com/office/powerpoint/2010/main" val="585991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Website Served From Azure File Share</a:t>
            </a:r>
            <a:endParaRPr lang="en-US" dirty="0"/>
          </a:p>
        </p:txBody>
      </p:sp>
      <p:sp>
        <p:nvSpPr>
          <p:cNvPr id="4" name="Rectangle 3"/>
          <p:cNvSpPr/>
          <p:nvPr/>
        </p:nvSpPr>
        <p:spPr>
          <a:xfrm>
            <a:off x="3989723" y="2396282"/>
            <a:ext cx="4212555" cy="799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dirty="0">
                <a:solidFill>
                  <a:srgbClr val="FFFFFF"/>
                </a:solidFill>
                <a:latin typeface="+mj-lt"/>
              </a:rPr>
              <a:t>Load Balancer</a:t>
            </a:r>
          </a:p>
        </p:txBody>
      </p:sp>
      <p:grpSp>
        <p:nvGrpSpPr>
          <p:cNvPr id="5" name="Group 4"/>
          <p:cNvGrpSpPr/>
          <p:nvPr/>
        </p:nvGrpSpPr>
        <p:grpSpPr>
          <a:xfrm>
            <a:off x="5047268" y="3612640"/>
            <a:ext cx="2097464" cy="914270"/>
            <a:chOff x="4969889" y="3612640"/>
            <a:chExt cx="2097464" cy="914270"/>
          </a:xfrm>
        </p:grpSpPr>
        <p:sp>
          <p:nvSpPr>
            <p:cNvPr id="8" name="Rectangle 7"/>
            <p:cNvSpPr/>
            <p:nvPr/>
          </p:nvSpPr>
          <p:spPr>
            <a:xfrm>
              <a:off x="4969889" y="3612640"/>
              <a:ext cx="914270"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000" dirty="0">
                  <a:solidFill>
                    <a:srgbClr val="FFFFFF"/>
                  </a:solidFill>
                  <a:latin typeface="+mj-lt"/>
                </a:rPr>
                <a:t>Azure VM</a:t>
              </a:r>
            </a:p>
          </p:txBody>
        </p:sp>
        <p:sp>
          <p:nvSpPr>
            <p:cNvPr id="9" name="Rectangle 8"/>
            <p:cNvSpPr/>
            <p:nvPr/>
          </p:nvSpPr>
          <p:spPr>
            <a:xfrm>
              <a:off x="6153083" y="3612640"/>
              <a:ext cx="914270"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000" dirty="0">
                  <a:solidFill>
                    <a:srgbClr val="FFFFFF"/>
                  </a:solidFill>
                  <a:latin typeface="+mj-lt"/>
                </a:rPr>
                <a:t>Azure VM</a:t>
              </a:r>
            </a:p>
          </p:txBody>
        </p:sp>
      </p:grpSp>
      <p:sp>
        <p:nvSpPr>
          <p:cNvPr id="12" name="Cloud 11"/>
          <p:cNvSpPr/>
          <p:nvPr/>
        </p:nvSpPr>
        <p:spPr bwMode="auto">
          <a:xfrm>
            <a:off x="4281901" y="4972626"/>
            <a:ext cx="3628199" cy="1248001"/>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200" dirty="0">
                <a:gradFill>
                  <a:gsLst>
                    <a:gs pos="0">
                      <a:srgbClr val="FFFFFF"/>
                    </a:gs>
                    <a:gs pos="100000">
                      <a:srgbClr val="FFFFFF"/>
                    </a:gs>
                  </a:gsLst>
                  <a:lin ang="5400000" scaled="0"/>
                </a:gradFill>
                <a:latin typeface="+mj-lt"/>
                <a:ea typeface="Segoe UI" pitchFamily="34" charset="0"/>
                <a:cs typeface="Segoe UI" pitchFamily="34" charset="0"/>
              </a:rPr>
              <a:t>Azure File Share</a:t>
            </a:r>
          </a:p>
        </p:txBody>
      </p:sp>
      <p:pic>
        <p:nvPicPr>
          <p:cNvPr id="13" name="Picture 2" descr="C:\Program Files (x86)\Microsoft Office\MEDIA\CAGCAT10\j0292020.wmf"/>
          <p:cNvPicPr>
            <a:picLocks noChangeAspect="1" noChangeArrowheads="1"/>
          </p:cNvPicPr>
          <p:nvPr/>
        </p:nvPicPr>
        <p:blipFill>
          <a:blip r:embed="rId2" cstate="print"/>
          <a:srcRect/>
          <a:stretch>
            <a:fillRect/>
          </a:stretch>
        </p:blipFill>
        <p:spPr bwMode="auto">
          <a:xfrm>
            <a:off x="6515783" y="1025194"/>
            <a:ext cx="854111" cy="810653"/>
          </a:xfrm>
          <a:prstGeom prst="rect">
            <a:avLst/>
          </a:prstGeom>
          <a:noFill/>
        </p:spPr>
      </p:pic>
      <p:pic>
        <p:nvPicPr>
          <p:cNvPr id="14" name="Picture 2" descr="C:\Program Files (x86)\Microsoft Office\MEDIA\CAGCAT10\j0292020.wmf"/>
          <p:cNvPicPr>
            <a:picLocks noChangeAspect="1" noChangeArrowheads="1"/>
          </p:cNvPicPr>
          <p:nvPr/>
        </p:nvPicPr>
        <p:blipFill>
          <a:blip r:embed="rId2" cstate="print"/>
          <a:srcRect/>
          <a:stretch>
            <a:fillRect/>
          </a:stretch>
        </p:blipFill>
        <p:spPr bwMode="auto">
          <a:xfrm>
            <a:off x="4753952" y="1021593"/>
            <a:ext cx="854111" cy="810653"/>
          </a:xfrm>
          <a:prstGeom prst="rect">
            <a:avLst/>
          </a:prstGeom>
          <a:noFill/>
        </p:spPr>
      </p:pic>
      <p:sp>
        <p:nvSpPr>
          <p:cNvPr id="15" name="Rectangle 14"/>
          <p:cNvSpPr/>
          <p:nvPr/>
        </p:nvSpPr>
        <p:spPr>
          <a:xfrm>
            <a:off x="5628212" y="1214254"/>
            <a:ext cx="976607" cy="405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4400" dirty="0">
                <a:solidFill>
                  <a:srgbClr val="0072C6">
                    <a:lumMod val="50000"/>
                  </a:srgbClr>
                </a:solidFill>
                <a:latin typeface="+mj-lt"/>
              </a:rPr>
              <a:t>…</a:t>
            </a:r>
            <a:endParaRPr lang="en-US" dirty="0">
              <a:solidFill>
                <a:srgbClr val="0072C6">
                  <a:lumMod val="50000"/>
                </a:srgbClr>
              </a:solidFill>
              <a:latin typeface="+mj-lt"/>
            </a:endParaRPr>
          </a:p>
        </p:txBody>
      </p:sp>
      <p:cxnSp>
        <p:nvCxnSpPr>
          <p:cNvPr id="17" name="Straight Arrow Connector 16"/>
          <p:cNvCxnSpPr>
            <a:stCxn id="14" idx="2"/>
            <a:endCxn id="4" idx="0"/>
          </p:cNvCxnSpPr>
          <p:nvPr/>
        </p:nvCxnSpPr>
        <p:spPr>
          <a:xfrm>
            <a:off x="5181008" y="1832246"/>
            <a:ext cx="914993" cy="56403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2"/>
            <a:endCxn id="4" idx="0"/>
          </p:cNvCxnSpPr>
          <p:nvPr/>
        </p:nvCxnSpPr>
        <p:spPr>
          <a:xfrm flipH="1">
            <a:off x="6096001" y="1835847"/>
            <a:ext cx="846838" cy="560435"/>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2"/>
            <a:endCxn id="9" idx="0"/>
          </p:cNvCxnSpPr>
          <p:nvPr/>
        </p:nvCxnSpPr>
        <p:spPr>
          <a:xfrm>
            <a:off x="6096001" y="3196269"/>
            <a:ext cx="591596" cy="416371"/>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2" idx="3"/>
          </p:cNvCxnSpPr>
          <p:nvPr/>
        </p:nvCxnSpPr>
        <p:spPr>
          <a:xfrm>
            <a:off x="5504403" y="4526910"/>
            <a:ext cx="591598" cy="517072"/>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096001" y="4526910"/>
            <a:ext cx="591596" cy="517072"/>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2" idx="2"/>
          </p:cNvCxnSpPr>
          <p:nvPr/>
        </p:nvCxnSpPr>
        <p:spPr>
          <a:xfrm>
            <a:off x="2919760" y="5596627"/>
            <a:ext cx="1373395" cy="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pic>
        <p:nvPicPr>
          <p:cNvPr id="27" name="Picture 8"/>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64261" y="5067570"/>
            <a:ext cx="615581" cy="1058113"/>
          </a:xfrm>
          <a:prstGeom prst="rect">
            <a:avLst/>
          </a:prstGeom>
          <a:solidFill>
            <a:schemeClr val="bg2"/>
          </a:solidFill>
          <a:ln w="9525">
            <a:noFill/>
            <a:miter lim="800000"/>
            <a:headEnd/>
            <a:tailEnd/>
          </a:ln>
          <a:effectLst/>
          <a:extLst/>
        </p:spPr>
      </p:pic>
      <p:sp>
        <p:nvSpPr>
          <p:cNvPr id="3" name="TextBox 2"/>
          <p:cNvSpPr txBox="1"/>
          <p:nvPr/>
        </p:nvSpPr>
        <p:spPr>
          <a:xfrm>
            <a:off x="2935831" y="5688750"/>
            <a:ext cx="1330000" cy="307777"/>
          </a:xfrm>
          <a:prstGeom prst="rect">
            <a:avLst/>
          </a:prstGeom>
          <a:noFill/>
        </p:spPr>
        <p:txBody>
          <a:bodyPr wrap="square" lIns="0" tIns="0" rIns="0" bIns="0" rtlCol="0">
            <a:spAutoFit/>
          </a:bodyPr>
          <a:lstStyle/>
          <a:p>
            <a:pPr algn="ctr" defTabSz="914367"/>
            <a:r>
              <a:rPr lang="en-US" sz="2000" b="1" dirty="0">
                <a:gradFill>
                  <a:gsLst>
                    <a:gs pos="0">
                      <a:srgbClr val="FFFFFF"/>
                    </a:gs>
                    <a:gs pos="86000">
                      <a:srgbClr val="FFFFFF"/>
                    </a:gs>
                  </a:gsLst>
                  <a:lin ang="5400000" scaled="0"/>
                </a:gradFill>
                <a:latin typeface="+mj-lt"/>
              </a:rPr>
              <a:t>REST APIs</a:t>
            </a:r>
          </a:p>
        </p:txBody>
      </p:sp>
      <p:sp>
        <p:nvSpPr>
          <p:cNvPr id="29" name="TextBox 28"/>
          <p:cNvSpPr txBox="1"/>
          <p:nvPr/>
        </p:nvSpPr>
        <p:spPr>
          <a:xfrm>
            <a:off x="6515477" y="4631558"/>
            <a:ext cx="1258509" cy="307777"/>
          </a:xfrm>
          <a:prstGeom prst="rect">
            <a:avLst/>
          </a:prstGeom>
          <a:noFill/>
        </p:spPr>
        <p:txBody>
          <a:bodyPr wrap="square" lIns="0" tIns="0" rIns="0" bIns="0" rtlCol="0">
            <a:spAutoFit/>
          </a:bodyPr>
          <a:lstStyle/>
          <a:p>
            <a:pPr defTabSz="914367"/>
            <a:r>
              <a:rPr lang="en-US" sz="2000" b="1" dirty="0">
                <a:gradFill>
                  <a:gsLst>
                    <a:gs pos="0">
                      <a:srgbClr val="FFFFFF"/>
                    </a:gs>
                    <a:gs pos="86000">
                      <a:srgbClr val="FFFFFF"/>
                    </a:gs>
                  </a:gsLst>
                  <a:lin ang="5400000" scaled="0"/>
                </a:gradFill>
                <a:latin typeface="+mj-lt"/>
              </a:rPr>
              <a:t>   SMB 2.1</a:t>
            </a:r>
          </a:p>
        </p:txBody>
      </p:sp>
      <p:cxnSp>
        <p:nvCxnSpPr>
          <p:cNvPr id="33" name="Straight Arrow Connector 32"/>
          <p:cNvCxnSpPr>
            <a:stCxn id="4" idx="2"/>
            <a:endCxn id="8" idx="0"/>
          </p:cNvCxnSpPr>
          <p:nvPr/>
        </p:nvCxnSpPr>
        <p:spPr>
          <a:xfrm flipH="1">
            <a:off x="5504403" y="3196269"/>
            <a:ext cx="591598" cy="416371"/>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11272965" y="65991"/>
            <a:ext cx="862569" cy="746810"/>
          </a:xfrm>
          <a:prstGeom prst="rect">
            <a:avLst/>
          </a:prstGeom>
        </p:spPr>
      </p:pic>
    </p:spTree>
    <p:extLst>
      <p:ext uri="{BB962C8B-B14F-4D97-AF65-F5344CB8AC3E}">
        <p14:creationId xmlns:p14="http://schemas.microsoft.com/office/powerpoint/2010/main" val="820504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3686" y="1705220"/>
            <a:ext cx="7904629" cy="3447561"/>
          </a:xfrm>
          <a:prstGeom prst="rect">
            <a:avLst/>
          </a:prstGeom>
        </p:spPr>
      </p:pic>
      <p:sp>
        <p:nvSpPr>
          <p:cNvPr id="6" name="Title 2"/>
          <p:cNvSpPr>
            <a:spLocks noGrp="1"/>
          </p:cNvSpPr>
          <p:nvPr>
            <p:ph type="title" idx="4294967295"/>
          </p:nvPr>
        </p:nvSpPr>
        <p:spPr>
          <a:xfrm>
            <a:off x="0" y="228600"/>
            <a:ext cx="11149013" cy="747713"/>
          </a:xfrm>
          <a:prstGeom prst="rect">
            <a:avLst/>
          </a:prstGeom>
        </p:spPr>
        <p:txBody>
          <a:bodyPr>
            <a:normAutofit fontScale="90000"/>
          </a:bodyPr>
          <a:lstStyle/>
          <a:p>
            <a:r>
              <a:rPr lang="en-US" dirty="0" smtClean="0"/>
              <a:t>Azure Files</a:t>
            </a:r>
            <a:endParaRPr lang="en-US" dirty="0"/>
          </a:p>
        </p:txBody>
      </p:sp>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1542504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97234" y="1341346"/>
            <a:ext cx="9195946" cy="4728876"/>
          </a:xfrm>
          <a:prstGeom prst="rect">
            <a:avLst/>
          </a:prstGeom>
        </p:spPr>
      </p:pic>
      <p:sp>
        <p:nvSpPr>
          <p:cNvPr id="6" name="Title 2"/>
          <p:cNvSpPr txBox="1">
            <a:spLocks/>
          </p:cNvSpPr>
          <p:nvPr/>
        </p:nvSpPr>
        <p:spPr>
          <a:xfrm>
            <a:off x="520041" y="229060"/>
            <a:ext cx="11150336" cy="747791"/>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sz="5399">
                <a:gradFill flip="none" rotWithShape="1">
                  <a:gsLst>
                    <a:gs pos="0">
                      <a:srgbClr val="FFFFFF">
                        <a:lumMod val="75000"/>
                        <a:lumOff val="25000"/>
                      </a:srgbClr>
                    </a:gs>
                    <a:gs pos="86000">
                      <a:srgbClr val="FFFFFF">
                        <a:lumMod val="75000"/>
                        <a:lumOff val="25000"/>
                      </a:srgbClr>
                    </a:gs>
                  </a:gsLst>
                  <a:lin ang="5400000" scaled="0"/>
                  <a:tileRect/>
                </a:gradFill>
              </a:rPr>
              <a:t>Azure Files</a:t>
            </a:r>
          </a:p>
        </p:txBody>
      </p:sp>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741700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 name="Title 3"/>
          <p:cNvSpPr>
            <a:spLocks noGrp="1"/>
          </p:cNvSpPr>
          <p:nvPr>
            <p:ph type="title" idx="4294967295"/>
          </p:nvPr>
        </p:nvSpPr>
        <p:spPr>
          <a:xfrm>
            <a:off x="-9525" y="0"/>
            <a:ext cx="12201525" cy="812800"/>
          </a:xfrm>
          <a:prstGeom prst="rect">
            <a:avLst/>
          </a:prstGeom>
        </p:spPr>
        <p:txBody>
          <a:bodyPr/>
          <a:lstStyle/>
          <a:p>
            <a:r>
              <a:rPr lang="en-NZ" smtClean="0"/>
              <a:t>No Fixed Schema</a:t>
            </a:r>
            <a:endParaRPr lang="en-NZ" dirty="0"/>
          </a:p>
        </p:txBody>
      </p:sp>
      <p:graphicFrame>
        <p:nvGraphicFramePr>
          <p:cNvPr id="12" name="Table 11"/>
          <p:cNvGraphicFramePr>
            <a:graphicFrameLocks noGrp="1"/>
          </p:cNvGraphicFramePr>
          <p:nvPr>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Wade</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Wegner</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Nathan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Totten</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3/15/1965</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Nick</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Harris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May 1, 1976</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Oval 16"/>
          <p:cNvSpPr/>
          <p:nvPr/>
        </p:nvSpPr>
        <p:spPr>
          <a:xfrm>
            <a:off x="6628815" y="4644858"/>
            <a:ext cx="1232722" cy="847928"/>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18" name="Rectangle 17"/>
          <p:cNvSpPr/>
          <p:nvPr/>
        </p:nvSpPr>
        <p:spPr>
          <a:xfrm>
            <a:off x="8181183" y="2360614"/>
            <a:ext cx="1827291" cy="64928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r>
              <a:rPr lang="en-NZ" sz="1600" b="1" cap="all" dirty="0">
                <a:solidFill>
                  <a:srgbClr val="FFFFFF">
                    <a:alpha val="99000"/>
                  </a:srgbClr>
                </a:solidFill>
              </a:rPr>
              <a:t>FAV SPORT</a:t>
            </a:r>
            <a:endParaRPr lang="en-US" sz="1900" b="1" dirty="0">
              <a:solidFill>
                <a:schemeClr val="bg1">
                  <a:alpha val="99000"/>
                </a:schemeClr>
              </a:solidFill>
            </a:endParaRPr>
          </a:p>
        </p:txBody>
      </p:sp>
      <p:sp>
        <p:nvSpPr>
          <p:cNvPr id="19" name="Rectangle 18"/>
          <p:cNvSpPr/>
          <p:nvPr/>
        </p:nvSpPr>
        <p:spPr>
          <a:xfrm>
            <a:off x="8178801" y="3827532"/>
            <a:ext cx="1828800" cy="824398"/>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r>
              <a:rPr lang="en-US" sz="1400" dirty="0">
                <a:solidFill>
                  <a:schemeClr val="tx2">
                    <a:lumMod val="75000"/>
                    <a:alpha val="99000"/>
                  </a:schemeClr>
                </a:solidFill>
              </a:rPr>
              <a:t>Canoeing</a:t>
            </a: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pic>
        <p:nvPicPr>
          <p:cNvPr id="23" name="Picture 22"/>
          <p:cNvPicPr>
            <a:picLocks noChangeAspect="1"/>
          </p:cNvPicPr>
          <p:nvPr/>
        </p:nvPicPr>
        <p:blipFill>
          <a:blip r:embed="rId3"/>
          <a:stretch>
            <a:fillRect/>
          </a:stretch>
        </p:blipFill>
        <p:spPr>
          <a:xfrm>
            <a:off x="11274306" y="65993"/>
            <a:ext cx="861228" cy="746808"/>
          </a:xfrm>
          <a:prstGeom prst="rect">
            <a:avLst/>
          </a:prstGeom>
        </p:spPr>
      </p:pic>
    </p:spTree>
    <p:extLst>
      <p:ext uri="{BB962C8B-B14F-4D97-AF65-F5344CB8AC3E}">
        <p14:creationId xmlns:p14="http://schemas.microsoft.com/office/powerpoint/2010/main" val="126806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 name="Title 3"/>
          <p:cNvSpPr>
            <a:spLocks noGrp="1"/>
          </p:cNvSpPr>
          <p:nvPr>
            <p:ph type="title" idx="4294967295"/>
          </p:nvPr>
        </p:nvSpPr>
        <p:spPr>
          <a:xfrm>
            <a:off x="-9525" y="0"/>
            <a:ext cx="12201525" cy="812800"/>
          </a:xfrm>
          <a:prstGeom prst="rect">
            <a:avLst/>
          </a:prstGeom>
        </p:spPr>
        <p:txBody>
          <a:bodyPr/>
          <a:lstStyle/>
          <a:p>
            <a:r>
              <a:rPr lang="en-NZ" dirty="0"/>
              <a:t>Querying</a:t>
            </a:r>
          </a:p>
        </p:txBody>
      </p:sp>
      <p:graphicFrame>
        <p:nvGraphicFramePr>
          <p:cNvPr id="12" name="Table 11"/>
          <p:cNvGraphicFramePr>
            <a:graphicFrameLocks noGrp="1"/>
          </p:cNvGraphicFramePr>
          <p:nvPr>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Wade</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Wegner</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Nathan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Totten</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3/15/1965</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Nick</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Harris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May 1, 1976</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Rounded Rectangle 16"/>
          <p:cNvSpPr/>
          <p:nvPr/>
        </p:nvSpPr>
        <p:spPr>
          <a:xfrm>
            <a:off x="1995760" y="3005036"/>
            <a:ext cx="6196518" cy="847928"/>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sp>
        <p:nvSpPr>
          <p:cNvPr id="23" name="TextBox 15"/>
          <p:cNvSpPr txBox="1"/>
          <p:nvPr/>
        </p:nvSpPr>
        <p:spPr>
          <a:xfrm>
            <a:off x="6143963" y="1375433"/>
            <a:ext cx="4112015" cy="461663"/>
          </a:xfrm>
          <a:prstGeom prst="rect">
            <a:avLst/>
          </a:prstGeom>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solidFill>
                  <a:schemeClr val="bg1">
                    <a:alpha val="99000"/>
                  </a:schemeClr>
                </a:solidFill>
                <a:latin typeface="Consolas" pitchFamily="49" charset="0"/>
                <a:cs typeface="Consolas" pitchFamily="49" charset="0"/>
              </a:rPr>
              <a:t>?$filter=Last </a:t>
            </a:r>
            <a:r>
              <a:rPr lang="en-US" sz="2400" spc="-100" dirty="0" err="1">
                <a:solidFill>
                  <a:schemeClr val="bg1">
                    <a:alpha val="99000"/>
                  </a:schemeClr>
                </a:solidFill>
                <a:latin typeface="Consolas" pitchFamily="49" charset="0"/>
                <a:cs typeface="Consolas" pitchFamily="49" charset="0"/>
              </a:rPr>
              <a:t>eq</a:t>
            </a:r>
            <a:r>
              <a:rPr lang="en-US" sz="2400" spc="-100" dirty="0">
                <a:solidFill>
                  <a:schemeClr val="bg1">
                    <a:alpha val="99000"/>
                  </a:schemeClr>
                </a:solidFill>
                <a:latin typeface="Consolas" pitchFamily="49" charset="0"/>
                <a:cs typeface="Consolas" pitchFamily="49" charset="0"/>
              </a:rPr>
              <a:t> ‘Wegner’</a:t>
            </a:r>
          </a:p>
        </p:txBody>
      </p:sp>
      <p:pic>
        <p:nvPicPr>
          <p:cNvPr id="22" name="Picture 21"/>
          <p:cNvPicPr>
            <a:picLocks noChangeAspect="1"/>
          </p:cNvPicPr>
          <p:nvPr/>
        </p:nvPicPr>
        <p:blipFill>
          <a:blip r:embed="rId3"/>
          <a:stretch>
            <a:fillRect/>
          </a:stretch>
        </p:blipFill>
        <p:spPr>
          <a:xfrm>
            <a:off x="11274306" y="65993"/>
            <a:ext cx="861228" cy="746808"/>
          </a:xfrm>
          <a:prstGeom prst="rect">
            <a:avLst/>
          </a:prstGeom>
        </p:spPr>
      </p:pic>
    </p:spTree>
    <p:extLst>
      <p:ext uri="{BB962C8B-B14F-4D97-AF65-F5344CB8AC3E}">
        <p14:creationId xmlns:p14="http://schemas.microsoft.com/office/powerpoint/2010/main" val="2350072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2841470" y="1088075"/>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9" name="Table 38"/>
          <p:cNvGraphicFramePr>
            <a:graphicFrameLocks noGrp="1"/>
          </p:cNvGraphicFramePr>
          <p:nvPr>
            <p:extLst/>
          </p:nvPr>
        </p:nvGraphicFramePr>
        <p:xfrm>
          <a:off x="2841470" y="3808697"/>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8" name="Table 37"/>
          <p:cNvGraphicFramePr>
            <a:graphicFrameLocks noGrp="1"/>
          </p:cNvGraphicFramePr>
          <p:nvPr>
            <p:extLst/>
          </p:nvPr>
        </p:nvGraphicFramePr>
        <p:xfrm>
          <a:off x="2841470" y="1088075"/>
          <a:ext cx="8831419" cy="4614116"/>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sp>
        <p:nvSpPr>
          <p:cNvPr id="22" name="Rounded Rectangle 21"/>
          <p:cNvSpPr/>
          <p:nvPr/>
        </p:nvSpPr>
        <p:spPr>
          <a:xfrm>
            <a:off x="2853449" y="1614792"/>
            <a:ext cx="8816798" cy="1054751"/>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37" name="Rounded Rectangle 36"/>
          <p:cNvSpPr/>
          <p:nvPr/>
        </p:nvSpPr>
        <p:spPr>
          <a:xfrm>
            <a:off x="2853449" y="3010326"/>
            <a:ext cx="8816798" cy="731661"/>
          </a:xfrm>
          <a:prstGeom prst="roundRect">
            <a:avLst>
              <a:gd name="adj" fmla="val 14017"/>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2" name="Title 1"/>
          <p:cNvSpPr>
            <a:spLocks noGrp="1"/>
          </p:cNvSpPr>
          <p:nvPr>
            <p:ph type="title" idx="4294967295"/>
          </p:nvPr>
        </p:nvSpPr>
        <p:spPr>
          <a:xfrm>
            <a:off x="-9525" y="0"/>
            <a:ext cx="12201525" cy="812800"/>
          </a:xfrm>
          <a:prstGeom prst="rect">
            <a:avLst/>
          </a:prstGeom>
        </p:spPr>
        <p:txBody>
          <a:bodyPr/>
          <a:lstStyle/>
          <a:p>
            <a:r>
              <a:rPr lang="en-US" smtClean="0"/>
              <a:t>Partitions and Partition Ranges</a:t>
            </a:r>
            <a:endParaRPr lang="en-US" dirty="0"/>
          </a:p>
        </p:txBody>
      </p:sp>
      <p:grpSp>
        <p:nvGrpSpPr>
          <p:cNvPr id="30" name="Group 33"/>
          <p:cNvGrpSpPr/>
          <p:nvPr/>
        </p:nvGrpSpPr>
        <p:grpSpPr>
          <a:xfrm>
            <a:off x="520702" y="2791533"/>
            <a:ext cx="2323417" cy="1673352"/>
            <a:chOff x="317101" y="2670048"/>
            <a:chExt cx="2531690" cy="1673352"/>
          </a:xfrm>
        </p:grpSpPr>
        <p:sp>
          <p:nvSpPr>
            <p:cNvPr id="34" name="Right Arrow 33"/>
            <p:cNvSpPr/>
            <p:nvPr/>
          </p:nvSpPr>
          <p:spPr bwMode="auto">
            <a:xfrm>
              <a:off x="2090853" y="3325368"/>
              <a:ext cx="757938" cy="484632"/>
            </a:xfrm>
            <a:prstGeom prst="rightArrow">
              <a:avLst/>
            </a:prstGeom>
            <a:solidFill>
              <a:schemeClr val="accent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Can 32"/>
            <p:cNvSpPr/>
            <p:nvPr/>
          </p:nvSpPr>
          <p:spPr bwMode="auto">
            <a:xfrm>
              <a:off x="317101" y="2670048"/>
              <a:ext cx="1905000" cy="1673352"/>
            </a:xfrm>
            <a:prstGeom prst="can">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p:txBody>
        </p:sp>
      </p:grpSp>
      <p:grpSp>
        <p:nvGrpSpPr>
          <p:cNvPr id="23" name="Group 32"/>
          <p:cNvGrpSpPr/>
          <p:nvPr/>
        </p:nvGrpSpPr>
        <p:grpSpPr>
          <a:xfrm>
            <a:off x="520702" y="1723563"/>
            <a:ext cx="2336977" cy="4032504"/>
            <a:chOff x="427732" y="1603248"/>
            <a:chExt cx="2546464" cy="4032504"/>
          </a:xfrm>
          <a:solidFill>
            <a:schemeClr val="accent4"/>
          </a:solidFill>
        </p:grpSpPr>
        <p:sp>
          <p:nvSpPr>
            <p:cNvPr id="26" name="Right Arrow 25"/>
            <p:cNvSpPr/>
            <p:nvPr/>
          </p:nvSpPr>
          <p:spPr bwMode="auto">
            <a:xfrm>
              <a:off x="2209801" y="4620768"/>
              <a:ext cx="752092"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ight Arrow 28"/>
            <p:cNvSpPr/>
            <p:nvPr/>
          </p:nvSpPr>
          <p:spPr bwMode="auto">
            <a:xfrm>
              <a:off x="2209800" y="2258568"/>
              <a:ext cx="764396"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Can 23"/>
            <p:cNvSpPr/>
            <p:nvPr/>
          </p:nvSpPr>
          <p:spPr bwMode="auto">
            <a:xfrm>
              <a:off x="427732" y="3962400"/>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B</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[Canoes - MaxKey)</a:t>
              </a:r>
              <a:endParaRPr lang="en-US" sz="1200" dirty="0">
                <a:gradFill>
                  <a:gsLst>
                    <a:gs pos="0">
                      <a:srgbClr val="FFFFFF"/>
                    </a:gs>
                    <a:gs pos="100000">
                      <a:srgbClr val="FFFFFF"/>
                    </a:gs>
                  </a:gsLst>
                  <a:lin ang="5400000" scaled="0"/>
                </a:gradFill>
              </a:endParaRPr>
            </a:p>
          </p:txBody>
        </p:sp>
        <p:sp>
          <p:nvSpPr>
            <p:cNvPr id="25" name="Can 24"/>
            <p:cNvSpPr/>
            <p:nvPr/>
          </p:nvSpPr>
          <p:spPr bwMode="auto">
            <a:xfrm>
              <a:off x="427732" y="1603248"/>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[MinKey - Canoes)</a:t>
              </a:r>
              <a:endParaRPr lang="en-US" sz="1100" dirty="0">
                <a:gradFill>
                  <a:gsLst>
                    <a:gs pos="0">
                      <a:srgbClr val="FFFFFF"/>
                    </a:gs>
                    <a:gs pos="100000">
                      <a:srgbClr val="FFFFFF"/>
                    </a:gs>
                  </a:gsLst>
                  <a:lin ang="5400000" scaled="0"/>
                </a:gradFill>
              </a:endParaRPr>
            </a:p>
          </p:txBody>
        </p:sp>
      </p:grpSp>
      <p:sp>
        <p:nvSpPr>
          <p:cNvPr id="36" name="Oval 35"/>
          <p:cNvSpPr/>
          <p:nvPr/>
        </p:nvSpPr>
        <p:spPr bwMode="auto">
          <a:xfrm>
            <a:off x="520702" y="2712512"/>
            <a:ext cx="1738489" cy="442452"/>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35" name="Oval 34"/>
          <p:cNvSpPr/>
          <p:nvPr/>
        </p:nvSpPr>
        <p:spPr bwMode="auto">
          <a:xfrm>
            <a:off x="520702" y="5049444"/>
            <a:ext cx="1738489" cy="486429"/>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pic>
        <p:nvPicPr>
          <p:cNvPr id="19" name="Picture 18"/>
          <p:cNvPicPr>
            <a:picLocks noChangeAspect="1"/>
          </p:cNvPicPr>
          <p:nvPr/>
        </p:nvPicPr>
        <p:blipFill>
          <a:blip r:embed="rId4"/>
          <a:stretch>
            <a:fillRect/>
          </a:stretch>
        </p:blipFill>
        <p:spPr>
          <a:xfrm>
            <a:off x="11274306" y="65993"/>
            <a:ext cx="861228" cy="746808"/>
          </a:xfrm>
          <a:prstGeom prst="rect">
            <a:avLst/>
          </a:prstGeom>
        </p:spPr>
      </p:pic>
    </p:spTree>
    <p:custDataLst>
      <p:tags r:id="rId1"/>
    </p:custDataLst>
    <p:extLst>
      <p:ext uri="{BB962C8B-B14F-4D97-AF65-F5344CB8AC3E}">
        <p14:creationId xmlns:p14="http://schemas.microsoft.com/office/powerpoint/2010/main" val="2668523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7" grpId="0" animBg="1"/>
      <p:bldP spid="37" grpId="1" animBg="1"/>
      <p:bldP spid="36"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3502358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3854596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Azure Files - SMB 2.1 Protocol</a:t>
            </a:r>
            <a:endParaRPr lang="en-US" dirty="0"/>
          </a:p>
        </p:txBody>
      </p:sp>
      <p:sp>
        <p:nvSpPr>
          <p:cNvPr id="4" name="Content Placeholder 2"/>
          <p:cNvSpPr txBox="1">
            <a:spLocks/>
          </p:cNvSpPr>
          <p:nvPr/>
        </p:nvSpPr>
        <p:spPr>
          <a:xfrm>
            <a:off x="270066" y="1189812"/>
            <a:ext cx="11651870" cy="50176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buFont typeface="Arial" panose="020B0604020202020204" pitchFamily="34" charset="0"/>
              <a:buChar char="•"/>
            </a:pPr>
            <a:r>
              <a:rPr lang="en-US" sz="3600" dirty="0">
                <a:gradFill>
                  <a:gsLst>
                    <a:gs pos="1250">
                      <a:srgbClr val="FFFFFF"/>
                    </a:gs>
                    <a:gs pos="100000">
                      <a:srgbClr val="FFFFFF"/>
                    </a:gs>
                  </a:gsLst>
                  <a:lin ang="5400000" scaled="0"/>
                </a:gradFill>
              </a:rPr>
              <a:t>Enables moving on-premises applications that rely on shared file storage to Azure </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Azure VMs can “net use” to a share</a:t>
            </a:r>
          </a:p>
          <a:p>
            <a:pPr>
              <a:buClr>
                <a:srgbClr val="FFFFFF"/>
              </a:buClr>
              <a:buFont typeface="Arial" panose="020B0604020202020204" pitchFamily="34" charset="0"/>
              <a:buChar char="•"/>
            </a:pPr>
            <a:r>
              <a:rPr lang="en-US" sz="3600" dirty="0">
                <a:gradFill>
                  <a:gsLst>
                    <a:gs pos="1250">
                      <a:srgbClr val="FFFFFF"/>
                    </a:gs>
                    <a:gs pos="100000">
                      <a:srgbClr val="FFFFFF"/>
                    </a:gs>
                  </a:gsLst>
                  <a:lin ang="5400000" scaled="0"/>
                </a:gradFill>
              </a:rPr>
              <a:t>Natively supported by OS APIs, libraries, and tools</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Windows (</a:t>
            </a:r>
            <a:r>
              <a:rPr lang="en-US" sz="2000" dirty="0" err="1">
                <a:gradFill>
                  <a:gsLst>
                    <a:gs pos="1250">
                      <a:srgbClr val="FFFFFF"/>
                    </a:gs>
                    <a:gs pos="100000">
                      <a:srgbClr val="FFFFFF"/>
                    </a:gs>
                  </a:gsLst>
                  <a:lin ang="5400000" scaled="0"/>
                </a:gradFill>
              </a:rPr>
              <a:t>CreateFile</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ReadFile</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WriteFile</a:t>
            </a:r>
            <a:r>
              <a:rPr lang="en-US" sz="2000" dirty="0">
                <a:gradFill>
                  <a:gsLst>
                    <a:gs pos="1250">
                      <a:srgbClr val="FFFFFF"/>
                    </a:gs>
                    <a:gs pos="100000">
                      <a:srgbClr val="FFFFFF"/>
                    </a:gs>
                  </a:gsLst>
                  <a:lin ang="5400000" scaled="0"/>
                </a:gradFill>
              </a:rPr>
              <a:t>, …)</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CRTs (</a:t>
            </a:r>
            <a:r>
              <a:rPr lang="en-US" sz="2000" dirty="0" err="1">
                <a:gradFill>
                  <a:gsLst>
                    <a:gs pos="1250">
                      <a:srgbClr val="FFFFFF"/>
                    </a:gs>
                    <a:gs pos="100000">
                      <a:srgbClr val="FFFFFF"/>
                    </a:gs>
                  </a:gsLst>
                  <a:lin ang="5400000" scaled="0"/>
                </a:gradFill>
              </a:rPr>
              <a:t>fopen</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fread</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fwrite</a:t>
            </a:r>
            <a:r>
              <a:rPr lang="en-US" sz="2000" dirty="0">
                <a:gradFill>
                  <a:gsLst>
                    <a:gs pos="1250">
                      <a:srgbClr val="FFFFFF"/>
                    </a:gs>
                    <a:gs pos="100000">
                      <a:srgbClr val="FFFFFF"/>
                    </a:gs>
                  </a:gsLst>
                  <a:lin ang="5400000" scaled="0"/>
                </a:gradFill>
              </a:rPr>
              <a:t>, …)</a:t>
            </a:r>
          </a:p>
          <a:p>
            <a:pPr lvl="1">
              <a:buClr>
                <a:srgbClr val="FFFFFF"/>
              </a:buClr>
              <a:buFont typeface="Arial" panose="020B0604020202020204" pitchFamily="34" charset="0"/>
              <a:buChar char="•"/>
            </a:pPr>
            <a:r>
              <a:rPr lang="en-US" sz="2000" dirty="0" err="1">
                <a:gradFill>
                  <a:gsLst>
                    <a:gs pos="1250">
                      <a:srgbClr val="FFFFFF"/>
                    </a:gs>
                    <a:gs pos="100000">
                      <a:srgbClr val="FFFFFF"/>
                    </a:gs>
                  </a:gsLst>
                  <a:lin ang="5400000" scaled="0"/>
                </a:gradFill>
              </a:rPr>
              <a:t>.Net</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FileStream.Read</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FileStream.Write</a:t>
            </a:r>
            <a:r>
              <a:rPr lang="en-US" sz="2000" dirty="0">
                <a:gradFill>
                  <a:gsLst>
                    <a:gs pos="1250">
                      <a:srgbClr val="FFFFFF"/>
                    </a:gs>
                    <a:gs pos="100000">
                      <a:srgbClr val="FFFFFF"/>
                    </a:gs>
                  </a:gsLst>
                  <a:lin ang="5400000" scaled="0"/>
                </a:gradFill>
              </a:rPr>
              <a:t>, …)</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Many more</a:t>
            </a:r>
          </a:p>
          <a:p>
            <a:pPr>
              <a:buClr>
                <a:srgbClr val="FFFFFF"/>
              </a:buClr>
              <a:buFont typeface="Arial" panose="020B0604020202020204" pitchFamily="34" charset="0"/>
              <a:buChar char="•"/>
            </a:pPr>
            <a:r>
              <a:rPr lang="en-US" sz="3600" dirty="0">
                <a:gradFill>
                  <a:gsLst>
                    <a:gs pos="1250">
                      <a:srgbClr val="FFFFFF"/>
                    </a:gs>
                    <a:gs pos="100000">
                      <a:srgbClr val="FFFFFF"/>
                    </a:gs>
                  </a:gsLst>
                  <a:lin ang="5400000" scaled="0"/>
                </a:gradFill>
              </a:rPr>
              <a:t>Supports standard file system semantics</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Move and rename files and directories</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Read-only, write through, overlapped</a:t>
            </a:r>
          </a:p>
          <a:p>
            <a:pPr lvl="1">
              <a:buClr>
                <a:srgbClr val="FFFFFF"/>
              </a:buClr>
              <a:buFont typeface="Arial" panose="020B0604020202020204" pitchFamily="34" charset="0"/>
              <a:buChar char="•"/>
            </a:pPr>
            <a:r>
              <a:rPr lang="en-US" sz="2000" dirty="0">
                <a:solidFill>
                  <a:srgbClr val="FFFFFF"/>
                </a:solidFill>
              </a:rPr>
              <a:t>Change notifications</a:t>
            </a:r>
          </a:p>
        </p:txBody>
      </p:sp>
      <p:pic>
        <p:nvPicPr>
          <p:cNvPr id="5" name="Picture 4"/>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2345625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2268490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3673576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038"/>
            <a:ext cx="11652250" cy="3644900"/>
          </a:xfrm>
          <a:prstGeom prst="rect">
            <a:avLst/>
          </a:prstGeom>
        </p:spPr>
        <p:txBody>
          <a:bodyPr>
            <a:normAutofit/>
          </a:bodyPr>
          <a:lstStyle/>
          <a:p>
            <a:pPr>
              <a:buFont typeface="Arial" panose="020B0604020202020204" pitchFamily="34" charset="0"/>
              <a:buChar char="•"/>
            </a:pPr>
            <a:r>
              <a:rPr lang="en-US" dirty="0" smtClean="0"/>
              <a:t>Allows internet </a:t>
            </a:r>
            <a:r>
              <a:rPr lang="en-US" dirty="0"/>
              <a:t>access to the same shared file system</a:t>
            </a:r>
          </a:p>
          <a:p>
            <a:pPr>
              <a:buFont typeface="Arial" panose="020B0604020202020204" pitchFamily="34" charset="0"/>
              <a:buChar char="•"/>
            </a:pPr>
            <a:r>
              <a:rPr lang="en-US" dirty="0"/>
              <a:t>Build hybrid applications (on premises + cloud)</a:t>
            </a:r>
          </a:p>
          <a:p>
            <a:pPr>
              <a:buFont typeface="Arial" panose="020B0604020202020204" pitchFamily="34" charset="0"/>
              <a:buChar char="•"/>
            </a:pPr>
            <a:r>
              <a:rPr lang="en-US" dirty="0" smtClean="0"/>
              <a:t>Supports a variety of common APIs:</a:t>
            </a:r>
          </a:p>
          <a:p>
            <a:pPr lvl="1">
              <a:buFont typeface="Arial" panose="020B0604020202020204" pitchFamily="34" charset="0"/>
              <a:buChar char="•"/>
            </a:pPr>
            <a:r>
              <a:rPr lang="en-US" dirty="0" smtClean="0"/>
              <a:t>Create/Delete Files and Directories</a:t>
            </a:r>
          </a:p>
          <a:p>
            <a:pPr lvl="1">
              <a:buFont typeface="Arial" panose="020B0604020202020204" pitchFamily="34" charset="0"/>
              <a:buChar char="•"/>
            </a:pPr>
            <a:r>
              <a:rPr lang="en-US" dirty="0" smtClean="0"/>
              <a:t>Write/Read Files</a:t>
            </a:r>
          </a:p>
          <a:p>
            <a:pPr lvl="1">
              <a:buFont typeface="Arial" panose="020B0604020202020204" pitchFamily="34" charset="0"/>
              <a:buChar char="•"/>
            </a:pPr>
            <a:r>
              <a:rPr lang="en-US" dirty="0" smtClean="0"/>
              <a:t>Get File and Directory properties</a:t>
            </a:r>
          </a:p>
          <a:p>
            <a:pPr lvl="1">
              <a:buFont typeface="Arial" panose="020B0604020202020204" pitchFamily="34" charset="0"/>
              <a:buChar char="•"/>
            </a:pPr>
            <a:r>
              <a:rPr lang="en-US" dirty="0" smtClean="0"/>
              <a:t>List Files</a:t>
            </a:r>
          </a:p>
        </p:txBody>
      </p:sp>
      <p:sp>
        <p:nvSpPr>
          <p:cNvPr id="3" name="Title 2"/>
          <p:cNvSpPr>
            <a:spLocks noGrp="1"/>
          </p:cNvSpPr>
          <p:nvPr>
            <p:ph type="title" idx="4294967295"/>
          </p:nvPr>
        </p:nvSpPr>
        <p:spPr>
          <a:xfrm>
            <a:off x="0" y="0"/>
            <a:ext cx="12201525" cy="812800"/>
          </a:xfrm>
          <a:prstGeom prst="rect">
            <a:avLst/>
          </a:prstGeom>
        </p:spPr>
        <p:txBody>
          <a:bodyPr/>
          <a:lstStyle/>
          <a:p>
            <a:r>
              <a:rPr lang="en-US" dirty="0" smtClean="0"/>
              <a:t>Azure Files - File REST APIs</a:t>
            </a:r>
            <a:endParaRPr lang="en-US" dirty="0"/>
          </a:p>
        </p:txBody>
      </p:sp>
      <p:pic>
        <p:nvPicPr>
          <p:cNvPr id="4" name="Picture 3"/>
          <p:cNvPicPr>
            <a:picLocks noChangeAspect="1"/>
          </p:cNvPicPr>
          <p:nvPr/>
        </p:nvPicPr>
        <p:blipFill>
          <a:blip r:embed="rId2"/>
          <a:stretch>
            <a:fillRect/>
          </a:stretch>
        </p:blipFill>
        <p:spPr>
          <a:xfrm>
            <a:off x="11272965" y="65991"/>
            <a:ext cx="862569" cy="746810"/>
          </a:xfrm>
          <a:prstGeom prst="rect">
            <a:avLst/>
          </a:prstGeom>
        </p:spPr>
      </p:pic>
    </p:spTree>
    <p:extLst>
      <p:ext uri="{BB962C8B-B14F-4D97-AF65-F5344CB8AC3E}">
        <p14:creationId xmlns:p14="http://schemas.microsoft.com/office/powerpoint/2010/main" val="3159431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25513"/>
          </a:xfrm>
          <a:prstGeom prst="rect">
            <a:avLst/>
          </a:prstGeom>
        </p:spPr>
        <p:txBody>
          <a:bodyPr/>
          <a:lstStyle/>
          <a:p>
            <a:r>
              <a:rPr lang="en-US" dirty="0" smtClean="0"/>
              <a:t>Demo: Azure Files – Part 1</a:t>
            </a:r>
            <a:endParaRPr lang="en-US" dirty="0"/>
          </a:p>
        </p:txBody>
      </p:sp>
    </p:spTree>
    <p:extLst>
      <p:ext uri="{BB962C8B-B14F-4D97-AF65-F5344CB8AC3E}">
        <p14:creationId xmlns:p14="http://schemas.microsoft.com/office/powerpoint/2010/main" val="4025058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lstStyle/>
          <a:p>
            <a:r>
              <a:rPr lang="en-US" dirty="0" smtClean="0"/>
              <a:t>Azure Files</a:t>
            </a:r>
            <a:endParaRPr lang="en-US" dirty="0"/>
          </a:p>
        </p:txBody>
      </p:sp>
      <p:pic>
        <p:nvPicPr>
          <p:cNvPr id="5" name="Picture 4"/>
          <p:cNvPicPr>
            <a:picLocks noChangeAspect="1"/>
          </p:cNvPicPr>
          <p:nvPr/>
        </p:nvPicPr>
        <p:blipFill>
          <a:blip r:embed="rId2"/>
          <a:stretch>
            <a:fillRect/>
          </a:stretch>
        </p:blipFill>
        <p:spPr>
          <a:xfrm>
            <a:off x="1115835" y="1189495"/>
            <a:ext cx="9958745" cy="5053251"/>
          </a:xfrm>
          <a:prstGeom prst="rect">
            <a:avLst/>
          </a:prstGeom>
        </p:spPr>
      </p:pic>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1946190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lstStyle/>
          <a:p>
            <a:r>
              <a:rPr lang="en-US" dirty="0" smtClean="0"/>
              <a:t>Azure Files</a:t>
            </a:r>
            <a:endParaRPr lang="en-US" dirty="0"/>
          </a:p>
        </p:txBody>
      </p:sp>
      <p:pic>
        <p:nvPicPr>
          <p:cNvPr id="2" name="Picture 1"/>
          <p:cNvPicPr>
            <a:picLocks noChangeAspect="1"/>
          </p:cNvPicPr>
          <p:nvPr/>
        </p:nvPicPr>
        <p:blipFill>
          <a:blip r:embed="rId2"/>
          <a:stretch>
            <a:fillRect/>
          </a:stretch>
        </p:blipFill>
        <p:spPr>
          <a:xfrm>
            <a:off x="2859311" y="1173731"/>
            <a:ext cx="5779832" cy="5317974"/>
          </a:xfrm>
          <a:prstGeom prst="rect">
            <a:avLst/>
          </a:prstGeom>
        </p:spPr>
      </p:pic>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652131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lstStyle/>
          <a:p>
            <a:r>
              <a:rPr lang="en-US" dirty="0" smtClean="0"/>
              <a:t>Azure Files</a:t>
            </a:r>
            <a:endParaRPr lang="en-US" dirty="0"/>
          </a:p>
        </p:txBody>
      </p:sp>
      <p:pic>
        <p:nvPicPr>
          <p:cNvPr id="5" name="Picture 4"/>
          <p:cNvPicPr>
            <a:picLocks noChangeAspect="1"/>
          </p:cNvPicPr>
          <p:nvPr/>
        </p:nvPicPr>
        <p:blipFill>
          <a:blip r:embed="rId2"/>
          <a:stretch>
            <a:fillRect/>
          </a:stretch>
        </p:blipFill>
        <p:spPr>
          <a:xfrm>
            <a:off x="675302" y="1332627"/>
            <a:ext cx="10839812" cy="4311113"/>
          </a:xfrm>
          <a:prstGeom prst="rect">
            <a:avLst/>
          </a:prstGeom>
        </p:spPr>
      </p:pic>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1280893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112713"/>
            <a:ext cx="11655425" cy="898525"/>
          </a:xfrm>
          <a:prstGeom prst="rect">
            <a:avLst/>
          </a:prstGeom>
        </p:spPr>
        <p:txBody>
          <a:bodyPr/>
          <a:lstStyle/>
          <a:p>
            <a:r>
              <a:rPr lang="en-US" dirty="0" smtClean="0"/>
              <a:t>Azure Files vs Blobs</a:t>
            </a:r>
            <a:endParaRPr lang="en-US" sz="1765" dirty="0">
              <a:gradFill>
                <a:gsLst>
                  <a:gs pos="1250">
                    <a:schemeClr val="tx2"/>
                  </a:gs>
                  <a:gs pos="100000">
                    <a:schemeClr val="tx2"/>
                  </a:gs>
                </a:gsLst>
                <a:lin ang="5400000" scaled="0"/>
              </a:gradFill>
            </a:endParaRPr>
          </a:p>
        </p:txBody>
      </p:sp>
      <p:graphicFrame>
        <p:nvGraphicFramePr>
          <p:cNvPr id="3" name="Table 2"/>
          <p:cNvGraphicFramePr>
            <a:graphicFrameLocks noGrp="1"/>
          </p:cNvGraphicFramePr>
          <p:nvPr>
            <p:extLst/>
          </p:nvPr>
        </p:nvGraphicFramePr>
        <p:xfrm>
          <a:off x="512672" y="1011802"/>
          <a:ext cx="11294830" cy="5808108"/>
        </p:xfrm>
        <a:graphic>
          <a:graphicData uri="http://schemas.openxmlformats.org/drawingml/2006/table">
            <a:tbl>
              <a:tblPr firstRow="1">
                <a:tableStyleId>{5C22544A-7EE6-4342-B048-85BDC9FD1C3A}</a:tableStyleId>
              </a:tblPr>
              <a:tblGrid>
                <a:gridCol w="2383209"/>
                <a:gridCol w="3411039"/>
                <a:gridCol w="5500582"/>
              </a:tblGrid>
              <a:tr h="429715">
                <a:tc>
                  <a:txBody>
                    <a:bodyPr/>
                    <a:lstStyle/>
                    <a:p>
                      <a:pPr marL="0" marR="0" algn="l">
                        <a:lnSpc>
                          <a:spcPct val="115000"/>
                        </a:lnSpc>
                        <a:spcBef>
                          <a:spcPts val="0"/>
                        </a:spcBef>
                        <a:spcAft>
                          <a:spcPts val="1000"/>
                        </a:spcAft>
                      </a:pPr>
                      <a:r>
                        <a:rPr lang="en-US" sz="1400" dirty="0">
                          <a:effectLst/>
                        </a:rPr>
                        <a:t>Description</a:t>
                      </a:r>
                      <a:endParaRPr lang="en-US" sz="1400" dirty="0">
                        <a:effectLst/>
                        <a:latin typeface="Calibri"/>
                        <a:ea typeface="Calibri"/>
                        <a:cs typeface="Times New Roman"/>
                      </a:endParaRPr>
                    </a:p>
                  </a:txBody>
                  <a:tcPr marL="0" marR="0" marT="0" marB="0" anchor="ctr"/>
                </a:tc>
                <a:tc>
                  <a:txBody>
                    <a:bodyPr/>
                    <a:lstStyle/>
                    <a:p>
                      <a:pPr marL="0" marR="0" algn="l">
                        <a:lnSpc>
                          <a:spcPct val="115000"/>
                        </a:lnSpc>
                        <a:spcBef>
                          <a:spcPts val="0"/>
                        </a:spcBef>
                        <a:spcAft>
                          <a:spcPts val="1000"/>
                        </a:spcAft>
                      </a:pPr>
                      <a:r>
                        <a:rPr lang="en-US" sz="1400">
                          <a:effectLst/>
                        </a:rPr>
                        <a:t>Azure Blobs</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Azure Files</a:t>
                      </a:r>
                      <a:endParaRPr lang="en-US" sz="1400">
                        <a:effectLst/>
                        <a:latin typeface="Calibri"/>
                        <a:ea typeface="Calibri"/>
                        <a:cs typeface="Times New Roman"/>
                      </a:endParaRPr>
                    </a:p>
                  </a:txBody>
                  <a:tcPr marL="64227" marR="64227" marT="32113" marB="32113" anchor="ctr"/>
                </a:tc>
              </a:tr>
              <a:tr h="545307">
                <a:tc>
                  <a:txBody>
                    <a:bodyPr/>
                    <a:lstStyle/>
                    <a:p>
                      <a:pPr marL="0" marR="0" algn="l">
                        <a:lnSpc>
                          <a:spcPct val="115000"/>
                        </a:lnSpc>
                        <a:spcBef>
                          <a:spcPts val="0"/>
                        </a:spcBef>
                        <a:spcAft>
                          <a:spcPts val="1000"/>
                        </a:spcAft>
                      </a:pPr>
                      <a:r>
                        <a:rPr lang="en-US" sz="1400" b="1">
                          <a:solidFill>
                            <a:schemeClr val="tx1"/>
                          </a:solidFill>
                          <a:effectLst/>
                        </a:rPr>
                        <a:t>Durability  </a:t>
                      </a:r>
                      <a:br>
                        <a:rPr lang="en-US" sz="1400" b="1">
                          <a:solidFill>
                            <a:schemeClr val="tx1"/>
                          </a:solidFill>
                          <a:effectLst/>
                        </a:rPr>
                      </a:br>
                      <a:r>
                        <a:rPr lang="en-US" sz="1400" b="1">
                          <a:solidFill>
                            <a:schemeClr val="tx1"/>
                          </a:solidFill>
                          <a:effectLst/>
                        </a:rPr>
                        <a:t>Options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LRS, ZRS, GRS (and  RA-GRS for higher availability)</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LRS, GRS</a:t>
                      </a:r>
                      <a:endParaRPr lang="en-US" sz="1400">
                        <a:effectLst/>
                        <a:latin typeface="Calibri"/>
                        <a:ea typeface="Calibri"/>
                        <a:cs typeface="Times New Roman"/>
                      </a:endParaRPr>
                    </a:p>
                  </a:txBody>
                  <a:tcPr marL="64227" marR="64227" marT="32113" marB="32113" anchor="ctr"/>
                </a:tc>
              </a:tr>
              <a:tr h="545307">
                <a:tc>
                  <a:txBody>
                    <a:bodyPr/>
                    <a:lstStyle/>
                    <a:p>
                      <a:pPr marL="0" marR="0" algn="l">
                        <a:lnSpc>
                          <a:spcPct val="115000"/>
                        </a:lnSpc>
                        <a:spcBef>
                          <a:spcPts val="0"/>
                        </a:spcBef>
                        <a:spcAft>
                          <a:spcPts val="1000"/>
                        </a:spcAft>
                      </a:pPr>
                      <a:r>
                        <a:rPr lang="en-US" sz="1400" b="1">
                          <a:solidFill>
                            <a:schemeClr val="tx1"/>
                          </a:solidFill>
                          <a:effectLst/>
                        </a:rPr>
                        <a:t>Accessibility</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REST APIs</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SMB 2.1 (standard file system APIs)</a:t>
                      </a:r>
                      <a:br>
                        <a:rPr lang="en-US" sz="1400">
                          <a:effectLst/>
                        </a:rPr>
                      </a:br>
                      <a:r>
                        <a:rPr lang="en-US" sz="1400">
                          <a:effectLst/>
                        </a:rPr>
                        <a:t>REST APIs </a:t>
                      </a:r>
                      <a:endParaRPr lang="en-US" sz="1400">
                        <a:effectLst/>
                        <a:latin typeface="Calibri"/>
                        <a:ea typeface="Calibri"/>
                        <a:cs typeface="Times New Roman"/>
                      </a:endParaRPr>
                    </a:p>
                  </a:txBody>
                  <a:tcPr marL="64227" marR="64227" marT="32113" marB="32113" anchor="ctr"/>
                </a:tc>
              </a:tr>
              <a:tr h="545307">
                <a:tc>
                  <a:txBody>
                    <a:bodyPr/>
                    <a:lstStyle/>
                    <a:p>
                      <a:pPr marL="0" marR="0" algn="l">
                        <a:lnSpc>
                          <a:spcPct val="115000"/>
                        </a:lnSpc>
                        <a:spcBef>
                          <a:spcPts val="0"/>
                        </a:spcBef>
                        <a:spcAft>
                          <a:spcPts val="1000"/>
                        </a:spcAft>
                      </a:pPr>
                      <a:r>
                        <a:rPr lang="en-US" sz="1400" b="1">
                          <a:solidFill>
                            <a:schemeClr val="tx1"/>
                          </a:solidFill>
                          <a:effectLst/>
                        </a:rPr>
                        <a:t>Connectivity</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REST – Worldwide</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SMB 2.1 - Within region</a:t>
                      </a:r>
                      <a:br>
                        <a:rPr lang="en-US" sz="1400">
                          <a:effectLst/>
                        </a:rPr>
                      </a:br>
                      <a:r>
                        <a:rPr lang="en-US" sz="1400">
                          <a:effectLst/>
                        </a:rPr>
                        <a:t>REST – Worldwide</a:t>
                      </a:r>
                      <a:endParaRPr lang="en-US" sz="1400">
                        <a:effectLst/>
                        <a:latin typeface="Calibri"/>
                        <a:ea typeface="Calibri"/>
                        <a:cs typeface="Times New Roman"/>
                      </a:endParaRPr>
                    </a:p>
                  </a:txBody>
                  <a:tcPr marL="64227" marR="64227" marT="32113" marB="32113" anchor="ctr"/>
                </a:tc>
              </a:tr>
              <a:tr h="791502">
                <a:tc>
                  <a:txBody>
                    <a:bodyPr/>
                    <a:lstStyle/>
                    <a:p>
                      <a:pPr marL="0" marR="0" algn="l">
                        <a:lnSpc>
                          <a:spcPct val="115000"/>
                        </a:lnSpc>
                        <a:spcBef>
                          <a:spcPts val="0"/>
                        </a:spcBef>
                        <a:spcAft>
                          <a:spcPts val="1000"/>
                        </a:spcAft>
                      </a:pPr>
                      <a:r>
                        <a:rPr lang="en-US" sz="1400" b="1">
                          <a:solidFill>
                            <a:schemeClr val="tx1"/>
                          </a:solidFill>
                          <a:effectLst/>
                        </a:rPr>
                        <a:t>Endpoints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u="sng">
                          <a:effectLst/>
                          <a:hlinkClick r:id="rId3"/>
                        </a:rPr>
                        <a:t>http://myaccount.blob.core.windows.net/mycontainer/myblob</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u="sng">
                          <a:effectLst/>
                          <a:hlinkClick r:id="rId4"/>
                        </a:rPr>
                        <a:t>\\myaccount.file.core.windows.net\myshare\myfile.txt</a:t>
                      </a:r>
                      <a:endParaRPr lang="en-US" sz="1400">
                        <a:effectLst/>
                      </a:endParaRPr>
                    </a:p>
                    <a:p>
                      <a:pPr marL="0" marR="0" algn="l">
                        <a:lnSpc>
                          <a:spcPct val="115000"/>
                        </a:lnSpc>
                        <a:spcBef>
                          <a:spcPts val="0"/>
                        </a:spcBef>
                        <a:spcAft>
                          <a:spcPts val="1000"/>
                        </a:spcAft>
                      </a:pPr>
                      <a:r>
                        <a:rPr lang="en-US" sz="1400" u="sng">
                          <a:effectLst/>
                          <a:hlinkClick r:id="rId5"/>
                        </a:rPr>
                        <a:t>http://myaccount.file.core.windows.net/myshare/myfile.txt</a:t>
                      </a:r>
                      <a:endParaRPr lang="en-US" sz="1400">
                        <a:effectLst/>
                        <a:latin typeface="Calibri"/>
                        <a:ea typeface="Calibri"/>
                        <a:cs typeface="Times New Roman"/>
                      </a:endParaRPr>
                    </a:p>
                  </a:txBody>
                  <a:tcPr marL="64227" marR="64227" marT="32113" marB="32113" anchor="ctr"/>
                </a:tc>
              </a:tr>
              <a:tr h="545307">
                <a:tc>
                  <a:txBody>
                    <a:bodyPr/>
                    <a:lstStyle/>
                    <a:p>
                      <a:pPr marL="0" marR="0" algn="l">
                        <a:lnSpc>
                          <a:spcPct val="115000"/>
                        </a:lnSpc>
                        <a:spcBef>
                          <a:spcPts val="0"/>
                        </a:spcBef>
                        <a:spcAft>
                          <a:spcPts val="1000"/>
                        </a:spcAft>
                      </a:pPr>
                      <a:r>
                        <a:rPr lang="en-US" sz="1400" b="1">
                          <a:solidFill>
                            <a:schemeClr val="tx1"/>
                          </a:solidFill>
                          <a:effectLst/>
                        </a:rPr>
                        <a:t>Directories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Flat namespace  however prefix listing can simulate virtual directories</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True directory objects</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a:solidFill>
                            <a:schemeClr val="tx1"/>
                          </a:solidFill>
                          <a:effectLst/>
                        </a:rPr>
                        <a:t>Case Sensitivity of Names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Case sensitive</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Case insensitive, but case preserving</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a:solidFill>
                            <a:schemeClr val="tx1"/>
                          </a:solidFill>
                          <a:effectLst/>
                        </a:rPr>
                        <a:t>Capacity</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Up to 500TB containers</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5TB file shares</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a:solidFill>
                            <a:schemeClr val="tx1"/>
                          </a:solidFill>
                          <a:effectLst/>
                        </a:rPr>
                        <a:t>Throughput</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Up to 60 MB/s per blob</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Up to 60 MB/s per share</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a:solidFill>
                            <a:schemeClr val="tx1"/>
                          </a:solidFill>
                          <a:effectLst/>
                        </a:rPr>
                        <a:t>Object size </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Up to 1 TB/blob</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Up to 1 TB/file</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dirty="0">
                          <a:solidFill>
                            <a:schemeClr val="tx1"/>
                          </a:solidFill>
                          <a:effectLst/>
                        </a:rPr>
                        <a:t>Billed capacity</a:t>
                      </a:r>
                      <a:endParaRPr lang="en-US" sz="1400" b="1" dirty="0">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Based on bytes written</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dirty="0">
                          <a:effectLst/>
                        </a:rPr>
                        <a:t>Based on file size</a:t>
                      </a:r>
                      <a:endParaRPr lang="en-US" sz="1400" dirty="0">
                        <a:effectLst/>
                        <a:latin typeface="Calibri"/>
                        <a:ea typeface="Calibri"/>
                        <a:cs typeface="Times New Roman"/>
                      </a:endParaRPr>
                    </a:p>
                  </a:txBody>
                  <a:tcPr marL="64227" marR="64227" marT="32113" marB="32113" anchor="ctr"/>
                </a:tc>
              </a:tr>
            </a:tbl>
          </a:graphicData>
        </a:graphic>
      </p:graphicFrame>
      <p:pic>
        <p:nvPicPr>
          <p:cNvPr id="4" name="Picture 3"/>
          <p:cNvPicPr>
            <a:picLocks noChangeAspect="1"/>
          </p:cNvPicPr>
          <p:nvPr/>
        </p:nvPicPr>
        <p:blipFill>
          <a:blip r:embed="rId6"/>
          <a:stretch>
            <a:fillRect/>
          </a:stretch>
        </p:blipFill>
        <p:spPr>
          <a:xfrm>
            <a:off x="11272965" y="65991"/>
            <a:ext cx="862569" cy="746810"/>
          </a:xfrm>
          <a:prstGeom prst="rect">
            <a:avLst/>
          </a:prstGeom>
        </p:spPr>
      </p:pic>
    </p:spTree>
    <p:extLst>
      <p:ext uri="{BB962C8B-B14F-4D97-AF65-F5344CB8AC3E}">
        <p14:creationId xmlns:p14="http://schemas.microsoft.com/office/powerpoint/2010/main" val="24567092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Azure Files vs Disks</a:t>
            </a:r>
            <a:endParaRPr lang="en-US" dirty="0"/>
          </a:p>
        </p:txBody>
      </p:sp>
      <p:graphicFrame>
        <p:nvGraphicFramePr>
          <p:cNvPr id="3" name="Table 2"/>
          <p:cNvGraphicFramePr>
            <a:graphicFrameLocks noGrp="1"/>
          </p:cNvGraphicFramePr>
          <p:nvPr>
            <p:extLst/>
          </p:nvPr>
        </p:nvGraphicFramePr>
        <p:xfrm>
          <a:off x="358943" y="1150341"/>
          <a:ext cx="11384471" cy="5742286"/>
        </p:xfrm>
        <a:graphic>
          <a:graphicData uri="http://schemas.openxmlformats.org/drawingml/2006/table">
            <a:tbl>
              <a:tblPr firstRow="1">
                <a:tableStyleId>{5C22544A-7EE6-4342-B048-85BDC9FD1C3A}</a:tableStyleId>
              </a:tblPr>
              <a:tblGrid>
                <a:gridCol w="2258679"/>
                <a:gridCol w="5360850"/>
                <a:gridCol w="3764942"/>
              </a:tblGrid>
              <a:tr h="487507">
                <a:tc>
                  <a:txBody>
                    <a:bodyPr/>
                    <a:lstStyle/>
                    <a:p>
                      <a:pPr marL="0" marR="0">
                        <a:lnSpc>
                          <a:spcPct val="115000"/>
                        </a:lnSpc>
                        <a:spcBef>
                          <a:spcPts val="0"/>
                        </a:spcBef>
                        <a:spcAft>
                          <a:spcPts val="1000"/>
                        </a:spcAft>
                      </a:pPr>
                      <a:r>
                        <a:rPr lang="en-US" sz="1400" dirty="0">
                          <a:effectLst/>
                        </a:rPr>
                        <a:t>Description</a:t>
                      </a:r>
                      <a:endParaRPr lang="en-US" sz="1400" dirty="0">
                        <a:effectLst/>
                        <a:latin typeface="Calibri"/>
                        <a:ea typeface="Calibri"/>
                        <a:cs typeface="Times New Roman"/>
                      </a:endParaRPr>
                    </a:p>
                  </a:txBody>
                  <a:tcPr marL="0" marR="0" marT="0" marB="0" anchor="ctr"/>
                </a:tc>
                <a:tc>
                  <a:txBody>
                    <a:bodyPr/>
                    <a:lstStyle/>
                    <a:p>
                      <a:pPr marL="0" marR="0">
                        <a:lnSpc>
                          <a:spcPct val="115000"/>
                        </a:lnSpc>
                        <a:spcBef>
                          <a:spcPts val="0"/>
                        </a:spcBef>
                        <a:spcAft>
                          <a:spcPts val="1000"/>
                        </a:spcAft>
                      </a:pPr>
                      <a:r>
                        <a:rPr lang="en-US" sz="1400">
                          <a:effectLst/>
                        </a:rPr>
                        <a:t>Disk</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Azure Files</a:t>
                      </a:r>
                      <a:endParaRPr lang="en-US" sz="1400">
                        <a:effectLst/>
                        <a:latin typeface="Calibri"/>
                        <a:ea typeface="Calibri"/>
                        <a:cs typeface="Times New Roman"/>
                      </a:endParaRPr>
                    </a:p>
                  </a:txBody>
                  <a:tcPr marL="64162" marR="64162" marT="32082" marB="32082" anchor="ctr"/>
                </a:tc>
              </a:tr>
              <a:tr h="481081">
                <a:tc>
                  <a:txBody>
                    <a:bodyPr/>
                    <a:lstStyle/>
                    <a:p>
                      <a:pPr marL="0" marR="0">
                        <a:lnSpc>
                          <a:spcPct val="115000"/>
                        </a:lnSpc>
                        <a:spcBef>
                          <a:spcPts val="0"/>
                        </a:spcBef>
                        <a:spcAft>
                          <a:spcPts val="1000"/>
                        </a:spcAft>
                      </a:pPr>
                      <a:r>
                        <a:rPr lang="en-US" sz="1400" b="1">
                          <a:solidFill>
                            <a:schemeClr val="tx1"/>
                          </a:solidFill>
                          <a:effectLst/>
                        </a:rPr>
                        <a:t>Relationship with Azure VMs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Required for booting (OS Disk)</a:t>
                      </a:r>
                      <a:endParaRPr lang="en-US" sz="1400">
                        <a:effectLst/>
                        <a:latin typeface="Calibri"/>
                        <a:ea typeface="Calibri"/>
                        <a:cs typeface="Times New Roman"/>
                      </a:endParaRPr>
                    </a:p>
                  </a:txBody>
                  <a:tcPr marL="64162" marR="64162" marT="32082" marB="32082" anchor="ctr"/>
                </a:tc>
                <a:tc>
                  <a:txBody>
                    <a:bodyPr/>
                    <a:lstStyle/>
                    <a:p>
                      <a:pPr>
                        <a:lnSpc>
                          <a:spcPct val="107000"/>
                        </a:lnSpc>
                      </a:pPr>
                      <a:endParaRPr lang="en-US" sz="1400">
                        <a:effectLst/>
                        <a:latin typeface="Calibri"/>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Scope</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Exclusive/Isolated to a single VM</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Shared access across multiple VMs</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Snapshots and Copy</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Yes </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No</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Configuration</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Configured via portal/Management APIs and available at boot time</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Connect after boot (via net use on windows)</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Built-in authentication</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Built-in authentication</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Set up authentication on net use</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Cleanup</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Resources can be cleaned up with VM if needed</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Manually via standard file APIs or REST APIs</a:t>
                      </a:r>
                      <a:endParaRPr lang="en-US" sz="1400">
                        <a:effectLst/>
                        <a:latin typeface="Calibri"/>
                        <a:ea typeface="Calibri"/>
                        <a:cs typeface="Times New Roman"/>
                      </a:endParaRPr>
                    </a:p>
                  </a:txBody>
                  <a:tcPr marL="64162" marR="64162" marT="32082" marB="32082" anchor="ctr"/>
                </a:tc>
              </a:tr>
              <a:tr h="545245">
                <a:tc>
                  <a:txBody>
                    <a:bodyPr/>
                    <a:lstStyle/>
                    <a:p>
                      <a:pPr marL="0" marR="0">
                        <a:lnSpc>
                          <a:spcPct val="115000"/>
                        </a:lnSpc>
                        <a:spcBef>
                          <a:spcPts val="0"/>
                        </a:spcBef>
                        <a:spcAft>
                          <a:spcPts val="1000"/>
                        </a:spcAft>
                      </a:pPr>
                      <a:r>
                        <a:rPr lang="en-US" sz="1400" b="1">
                          <a:solidFill>
                            <a:schemeClr val="tx1"/>
                          </a:solidFill>
                          <a:effectLst/>
                        </a:rPr>
                        <a:t>Access via REST</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Can only access as fixed formatted VHD (single blob) via REST. Files stored in VHD cannot be accessed via REST.</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Individual files stored in share are accessible via REST</a:t>
                      </a:r>
                      <a:endParaRPr lang="en-US" sz="1400">
                        <a:effectLst/>
                        <a:latin typeface="Calibri"/>
                        <a:ea typeface="Calibri"/>
                        <a:cs typeface="Times New Roman"/>
                      </a:endParaRPr>
                    </a:p>
                  </a:txBody>
                  <a:tcPr marL="64162" marR="64162" marT="32082" marB="32082" anchor="ctr"/>
                </a:tc>
              </a:tr>
              <a:tr h="796857">
                <a:tc>
                  <a:txBody>
                    <a:bodyPr/>
                    <a:lstStyle/>
                    <a:p>
                      <a:pPr marL="0" marR="0">
                        <a:lnSpc>
                          <a:spcPct val="115000"/>
                        </a:lnSpc>
                        <a:spcBef>
                          <a:spcPts val="0"/>
                        </a:spcBef>
                        <a:spcAft>
                          <a:spcPts val="1000"/>
                        </a:spcAft>
                      </a:pPr>
                      <a:r>
                        <a:rPr lang="en-US" sz="1400" b="1">
                          <a:solidFill>
                            <a:schemeClr val="tx1"/>
                          </a:solidFill>
                          <a:effectLst/>
                        </a:rPr>
                        <a:t>Max Size</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1TB Disk</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5TB File Share</a:t>
                      </a:r>
                    </a:p>
                    <a:p>
                      <a:pPr marL="0" marR="0">
                        <a:lnSpc>
                          <a:spcPct val="115000"/>
                        </a:lnSpc>
                        <a:spcBef>
                          <a:spcPts val="0"/>
                        </a:spcBef>
                        <a:spcAft>
                          <a:spcPts val="1000"/>
                        </a:spcAft>
                      </a:pPr>
                      <a:r>
                        <a:rPr lang="en-US" sz="1400">
                          <a:effectLst/>
                        </a:rPr>
                        <a:t>1TB file within share</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Max 8KB IOps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500 IOps</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1000 IOps</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u="none" dirty="0">
                          <a:solidFill>
                            <a:schemeClr val="tx1"/>
                          </a:solidFill>
                          <a:effectLst/>
                        </a:rPr>
                        <a:t>Throughput</a:t>
                      </a:r>
                      <a:endParaRPr lang="en-US" sz="1400" b="1" u="none" dirty="0">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u="none">
                          <a:effectLst/>
                        </a:rPr>
                        <a:t>Up to 60 MB/s per Disk</a:t>
                      </a:r>
                      <a:endParaRPr lang="en-US" sz="1400" u="none">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u="none" dirty="0">
                          <a:effectLst/>
                        </a:rPr>
                        <a:t>Up to 60 MB/s per File Share</a:t>
                      </a:r>
                      <a:endParaRPr lang="en-US" sz="1400" u="none" dirty="0">
                        <a:effectLst/>
                        <a:latin typeface="Calibri"/>
                        <a:ea typeface="Calibri"/>
                        <a:cs typeface="Times New Roman"/>
                      </a:endParaRPr>
                    </a:p>
                  </a:txBody>
                  <a:tcPr marL="64162" marR="64162" marT="32082" marB="32082" anchor="ctr"/>
                </a:tc>
              </a:tr>
            </a:tbl>
          </a:graphicData>
        </a:graphic>
      </p:graphicFrame>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1510017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fee586e5-3c92-48eb-9898-42915e590ada"/>
    <ds:schemaRef ds:uri="http://purl.org/dc/dcmitype/"/>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AzureEvent</Template>
  <TotalTime>1</TotalTime>
  <Words>1497</Words>
  <Application>Microsoft Office PowerPoint</Application>
  <PresentationFormat>Widescreen</PresentationFormat>
  <Paragraphs>347</Paragraphs>
  <Slides>21</Slides>
  <Notes>10</Notes>
  <HiddenSlides>21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メイリオ</vt:lpstr>
      <vt:lpstr>Arial</vt:lpstr>
      <vt:lpstr>Calibri</vt:lpstr>
      <vt:lpstr>Consolas</vt:lpstr>
      <vt:lpstr>Segoe UI</vt:lpstr>
      <vt:lpstr>Segoe UI Light</vt:lpstr>
      <vt:lpstr>Times New Roman</vt:lpstr>
      <vt:lpstr>Wingdings</vt:lpstr>
      <vt:lpstr>1_Azure Event</vt:lpstr>
      <vt:lpstr>Agenda</vt:lpstr>
      <vt:lpstr>Azure Files - SMB 2.1 Protocol</vt:lpstr>
      <vt:lpstr>Azure Files - File REST APIs</vt:lpstr>
      <vt:lpstr>Demo: Azure Files – Part 1</vt:lpstr>
      <vt:lpstr>Azure Files</vt:lpstr>
      <vt:lpstr>Azure Files</vt:lpstr>
      <vt:lpstr>Azure Files</vt:lpstr>
      <vt:lpstr>Azure Files vs Blobs</vt:lpstr>
      <vt:lpstr>Azure Files vs Disks</vt:lpstr>
      <vt:lpstr>Azure Files – Client OS Support</vt:lpstr>
      <vt:lpstr>Demo: Azure Files – Part 2</vt:lpstr>
      <vt:lpstr>Website Served From Azure File Share</vt:lpstr>
      <vt:lpstr>Azure Files</vt:lpstr>
      <vt:lpstr>PowerPoint Presentation</vt:lpstr>
      <vt:lpstr>No Fixed Schema</vt:lpstr>
      <vt:lpstr>Querying</vt:lpstr>
      <vt:lpstr>Partitions and Partition Ranges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2</cp:revision>
  <cp:lastPrinted>2014-03-26T17:46:13Z</cp:lastPrinted>
  <dcterms:created xsi:type="dcterms:W3CDTF">2015-04-27T13:37:32Z</dcterms:created>
  <dcterms:modified xsi:type="dcterms:W3CDTF">2015-04-27T13:39:03Z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